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5" r:id="rId4"/>
    <p:sldId id="286" r:id="rId5"/>
    <p:sldId id="282" r:id="rId6"/>
    <p:sldId id="281" r:id="rId7"/>
    <p:sldId id="272" r:id="rId8"/>
    <p:sldId id="259" r:id="rId9"/>
    <p:sldId id="264" r:id="rId10"/>
    <p:sldId id="260" r:id="rId11"/>
    <p:sldId id="261" r:id="rId12"/>
    <p:sldId id="263" r:id="rId13"/>
    <p:sldId id="262" r:id="rId14"/>
    <p:sldId id="270" r:id="rId15"/>
    <p:sldId id="271" r:id="rId16"/>
    <p:sldId id="258" r:id="rId17"/>
    <p:sldId id="265" r:id="rId18"/>
    <p:sldId id="267" r:id="rId19"/>
    <p:sldId id="277" r:id="rId20"/>
    <p:sldId id="268" r:id="rId21"/>
    <p:sldId id="269" r:id="rId22"/>
    <p:sldId id="266" r:id="rId23"/>
    <p:sldId id="273" r:id="rId24"/>
    <p:sldId id="275" r:id="rId25"/>
    <p:sldId id="274" r:id="rId26"/>
    <p:sldId id="276"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45"/>
    <p:restoredTop sz="95921"/>
  </p:normalViewPr>
  <p:slideViewPr>
    <p:cSldViewPr snapToGrid="0" snapToObjects="1">
      <p:cViewPr varScale="1">
        <p:scale>
          <a:sx n="106" d="100"/>
          <a:sy n="106" d="100"/>
        </p:scale>
        <p:origin x="216" y="368"/>
      </p:cViewPr>
      <p:guideLst/>
    </p:cSldViewPr>
  </p:slideViewPr>
  <p:notesTextViewPr>
    <p:cViewPr>
      <p:scale>
        <a:sx n="1" d="1"/>
        <a:sy n="1" d="1"/>
      </p:scale>
      <p:origin x="0" y="0"/>
    </p:cViewPr>
  </p:notesTextViewPr>
  <p:sorterViewPr>
    <p:cViewPr>
      <p:scale>
        <a:sx n="176" d="100"/>
        <a:sy n="17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3E319-7752-C541-8A1D-A38FA1F091FA}" type="datetimeFigureOut">
              <a:rPr kumimoji="1" lang="zh-CN" altLang="en-US" smtClean="0"/>
              <a:t>2019/11/21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F9D6C-3D9B-F940-9C5E-B7AF750EC769}" type="slidenum">
              <a:rPr kumimoji="1" lang="zh-CN" altLang="en-US" smtClean="0"/>
              <a:t>‹#›</a:t>
            </a:fld>
            <a:endParaRPr kumimoji="1" lang="zh-CN" altLang="en-US"/>
          </a:p>
        </p:txBody>
      </p:sp>
    </p:spTree>
    <p:extLst>
      <p:ext uri="{BB962C8B-B14F-4D97-AF65-F5344CB8AC3E}">
        <p14:creationId xmlns:p14="http://schemas.microsoft.com/office/powerpoint/2010/main" val="3110567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I’m Yitao, PM from Ant Financial. Most of my time is spent with financial customers adopting cloud native products. Together with my colleague, </a:t>
            </a:r>
            <a:r>
              <a:rPr kumimoji="1" lang="en" altLang="zh-CN" dirty="0" err="1"/>
              <a:t>Ke</a:t>
            </a:r>
            <a:r>
              <a:rPr kumimoji="1" lang="en" altLang="zh-CN" dirty="0"/>
              <a:t> Wang, our team has been working on a serverless platform(product) for large-scale apps. </a:t>
            </a:r>
          </a:p>
          <a:p>
            <a:endParaRPr kumimoji="1" lang="en" altLang="zh-CN" dirty="0"/>
          </a:p>
          <a:p>
            <a:r>
              <a:rPr kumimoji="1" lang="en" altLang="zh-CN" dirty="0"/>
              <a:t>Before we get started, I have 2 quick questions. How many of you have done a serverless demo on cloud? Please raise your hands. How many of you have been using serverless in production?</a:t>
            </a:r>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3</a:t>
            </a:fld>
            <a:endParaRPr kumimoji="1" lang="zh-CN" altLang="en-US"/>
          </a:p>
        </p:txBody>
      </p:sp>
    </p:spTree>
    <p:extLst>
      <p:ext uri="{BB962C8B-B14F-4D97-AF65-F5344CB8AC3E}">
        <p14:creationId xmlns:p14="http://schemas.microsoft.com/office/powerpoint/2010/main" val="2788163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14</a:t>
            </a:fld>
            <a:endParaRPr kumimoji="1" lang="zh-CN" altLang="en-US"/>
          </a:p>
        </p:txBody>
      </p:sp>
    </p:spTree>
    <p:extLst>
      <p:ext uri="{BB962C8B-B14F-4D97-AF65-F5344CB8AC3E}">
        <p14:creationId xmlns:p14="http://schemas.microsoft.com/office/powerpoint/2010/main" val="2196951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Pushing it further: start up JVM ahead of time, even some business-irrelevant frameworks can be started ahead of time. When 0-1 happens, the user code is injected and takes effect almost immediately (this also makes the transition to serverless easier as users only need to submit .jar's).</a:t>
            </a:r>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15</a:t>
            </a:fld>
            <a:endParaRPr kumimoji="1" lang="zh-CN" altLang="en-US"/>
          </a:p>
        </p:txBody>
      </p:sp>
    </p:spTree>
    <p:extLst>
      <p:ext uri="{BB962C8B-B14F-4D97-AF65-F5344CB8AC3E}">
        <p14:creationId xmlns:p14="http://schemas.microsoft.com/office/powerpoint/2010/main" val="366249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22</a:t>
            </a:fld>
            <a:endParaRPr kumimoji="1" lang="zh-CN" altLang="en-US"/>
          </a:p>
        </p:txBody>
      </p:sp>
    </p:spTree>
    <p:extLst>
      <p:ext uri="{BB962C8B-B14F-4D97-AF65-F5344CB8AC3E}">
        <p14:creationId xmlns:p14="http://schemas.microsoft.com/office/powerpoint/2010/main" val="2303007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23</a:t>
            </a:fld>
            <a:endParaRPr kumimoji="1" lang="zh-CN" altLang="en-US"/>
          </a:p>
        </p:txBody>
      </p:sp>
    </p:spTree>
    <p:extLst>
      <p:ext uri="{BB962C8B-B14F-4D97-AF65-F5344CB8AC3E}">
        <p14:creationId xmlns:p14="http://schemas.microsoft.com/office/powerpoint/2010/main" val="380316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25</a:t>
            </a:fld>
            <a:endParaRPr kumimoji="1" lang="zh-CN" altLang="en-US"/>
          </a:p>
        </p:txBody>
      </p:sp>
    </p:spTree>
    <p:extLst>
      <p:ext uri="{BB962C8B-B14F-4D97-AF65-F5344CB8AC3E}">
        <p14:creationId xmlns:p14="http://schemas.microsoft.com/office/powerpoint/2010/main" val="3148897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26</a:t>
            </a:fld>
            <a:endParaRPr kumimoji="1" lang="zh-CN" altLang="en-US"/>
          </a:p>
        </p:txBody>
      </p:sp>
    </p:spTree>
    <p:extLst>
      <p:ext uri="{BB962C8B-B14F-4D97-AF65-F5344CB8AC3E}">
        <p14:creationId xmlns:p14="http://schemas.microsoft.com/office/powerpoint/2010/main" val="96765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I’m Yitao, PM from Ant Financial. Most of my time is spent with financial customers adopting cloud native products. Together with my colleague, </a:t>
            </a:r>
            <a:r>
              <a:rPr kumimoji="1" lang="en" altLang="zh-CN" dirty="0" err="1"/>
              <a:t>Ke</a:t>
            </a:r>
            <a:r>
              <a:rPr kumimoji="1" lang="en" altLang="zh-CN" dirty="0"/>
              <a:t> Wang, our team has been working on a serverless platform(product) for large-scale apps. </a:t>
            </a:r>
          </a:p>
          <a:p>
            <a:endParaRPr kumimoji="1" lang="en" altLang="zh-CN" dirty="0"/>
          </a:p>
          <a:p>
            <a:r>
              <a:rPr kumimoji="1" lang="en" altLang="zh-CN" dirty="0"/>
              <a:t>Before we get started, I have 2 quick questions. How many of you have done a serverless demo on cloud? Please raise your hands. How many of you have been using serverless in production?</a:t>
            </a:r>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4</a:t>
            </a:fld>
            <a:endParaRPr kumimoji="1" lang="zh-CN" altLang="en-US"/>
          </a:p>
        </p:txBody>
      </p:sp>
    </p:spTree>
    <p:extLst>
      <p:ext uri="{BB962C8B-B14F-4D97-AF65-F5344CB8AC3E}">
        <p14:creationId xmlns:p14="http://schemas.microsoft.com/office/powerpoint/2010/main" val="56500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Serverless is evolving very fast. If watching projects listed in Serverless Landscape by CNCF, you’ll be surprised at the progress. We already have containers, </a:t>
            </a:r>
            <a:r>
              <a:rPr kumimoji="1" lang="en" altLang="zh-CN" dirty="0" err="1"/>
              <a:t>kubernetes</a:t>
            </a:r>
            <a:r>
              <a:rPr kumimoji="1" lang="en" altLang="zh-CN" dirty="0"/>
              <a:t> and all those cool features. Why is Serverless so attractive? What makes the difference? </a:t>
            </a:r>
          </a:p>
          <a:p>
            <a:endParaRPr kumimoji="1" lang="en" altLang="zh-CN" dirty="0"/>
          </a:p>
          <a:p>
            <a:r>
              <a:rPr kumimoji="1" lang="en" altLang="zh-CN" dirty="0"/>
              <a:t>From my point of view, it's because of the 3 key capabilities. A) It sets us free from maintaining the infra and supports autoscaling from zero. B) We can start from code, zip file or images. C) It’s welled designed for consuming and producing events. With these capabilities, Serverless is better for many use cases in real world. </a:t>
            </a:r>
          </a:p>
          <a:p>
            <a:endParaRPr kumimoji="1" lang="en" altLang="zh-CN" dirty="0"/>
          </a:p>
          <a:p>
            <a:r>
              <a:rPr kumimoji="1" lang="en" altLang="zh-CN" dirty="0"/>
              <a:t>On public cloud, serverless can provide a super lightweight developer experience for individual developers who want to start their own websites or so-called mini-apps as fast as possible. Serverless also helps to grow the innovative business on industry public clouds where specific knowledge and resources are shared across the partners/tenants. In both cases, users no longer need to take care of or pay much for the cluster or pods, instead, they are enabled with resourceful APIs provided by the platform through BaaS. </a:t>
            </a:r>
          </a:p>
          <a:p>
            <a:endParaRPr kumimoji="1" lang="en" altLang="zh-CN" dirty="0"/>
          </a:p>
          <a:p>
            <a:r>
              <a:rPr kumimoji="1" lang="en" altLang="zh-CN" dirty="0"/>
              <a:t>For On-premise customers, Serverless also helps. With autoscaling, they are better prepared for peak online traffic, instead of spending hours with complicated k8s scaling rules and pre-pay for large numbers of machines. It largely unlocks the compute power occupied by big data and ML tasks by changing it into an on-demand model. And for the latency apps, lift-and-shift means much refactoring effort. Serverless offers another choice to make it elastic with event-driven architecture. </a:t>
            </a:r>
          </a:p>
          <a:p>
            <a:br>
              <a:rPr kumimoji="1" lang="en-US" altLang="zh-CN" dirty="0"/>
            </a:br>
            <a:br>
              <a:rPr kumimoji="1" lang="en-US" altLang="zh-CN" dirty="0"/>
            </a:br>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5</a:t>
            </a:fld>
            <a:endParaRPr kumimoji="1" lang="zh-CN" altLang="en-US"/>
          </a:p>
        </p:txBody>
      </p:sp>
    </p:spTree>
    <p:extLst>
      <p:ext uri="{BB962C8B-B14F-4D97-AF65-F5344CB8AC3E}">
        <p14:creationId xmlns:p14="http://schemas.microsoft.com/office/powerpoint/2010/main" val="72792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Even though we find so many use cases, building a serverless platform is another story. If that's your goal, these are the difficulties you may have along the way.</a:t>
            </a:r>
          </a:p>
          <a:p>
            <a:endParaRPr kumimoji="1" lang="en" altLang="zh-CN" dirty="0"/>
          </a:p>
          <a:p>
            <a:r>
              <a:rPr kumimoji="1" lang="en" altLang="zh-CN" dirty="0"/>
              <a:t>Performance is the #1 concern. Any latency may lead to a catastrophe in production. However, at this moment, the cold-start time with </a:t>
            </a:r>
            <a:r>
              <a:rPr kumimoji="1" lang="en" altLang="zh-CN" dirty="0" err="1"/>
              <a:t>Knative</a:t>
            </a:r>
            <a:r>
              <a:rPr kumimoji="1" lang="en" altLang="zh-CN" dirty="0"/>
              <a:t> on Kubernetes is unsatisfying. And the performance becomes progressively worse at scale. </a:t>
            </a:r>
          </a:p>
          <a:p>
            <a:endParaRPr kumimoji="1" lang="en" altLang="zh-CN" dirty="0"/>
          </a:p>
          <a:p>
            <a:r>
              <a:rPr kumimoji="1" lang="en" altLang="zh-CN" dirty="0"/>
              <a:t>What's more, building a Serverless platform means that you'll have to maintain the infrastructures. It's not easy to build and maintain the multiple layers for </a:t>
            </a:r>
            <a:r>
              <a:rPr kumimoji="1" lang="en" altLang="zh-CN" dirty="0" err="1"/>
              <a:t>kubernetes</a:t>
            </a:r>
            <a:r>
              <a:rPr kumimoji="1" lang="en" altLang="zh-CN" dirty="0"/>
              <a:t>, mesh and serverless. Besides, the infrastructural costs is high if running </a:t>
            </a:r>
            <a:r>
              <a:rPr kumimoji="1" lang="en" altLang="zh-CN" dirty="0" err="1"/>
              <a:t>knative</a:t>
            </a:r>
            <a:r>
              <a:rPr kumimoji="1" lang="en" altLang="zh-CN" dirty="0"/>
              <a:t> directly. </a:t>
            </a:r>
          </a:p>
          <a:p>
            <a:endParaRPr kumimoji="1" lang="en" altLang="zh-CN" dirty="0"/>
          </a:p>
          <a:p>
            <a:r>
              <a:rPr kumimoji="1" lang="en" altLang="zh-CN" dirty="0"/>
              <a:t>Last but the least, since serverless adopts an infrastructure that shares more infra layers. It's good for customers to make better use of the CPU/Memory. But it also brings security concerns that there're untrusted users sharing the same node. How can the platform help them to address those security issues?</a:t>
            </a:r>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6</a:t>
            </a:fld>
            <a:endParaRPr kumimoji="1" lang="zh-CN" altLang="en-US"/>
          </a:p>
        </p:txBody>
      </p:sp>
    </p:spTree>
    <p:extLst>
      <p:ext uri="{BB962C8B-B14F-4D97-AF65-F5344CB8AC3E}">
        <p14:creationId xmlns:p14="http://schemas.microsoft.com/office/powerpoint/2010/main" val="59434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8</a:t>
            </a:fld>
            <a:endParaRPr kumimoji="1" lang="zh-CN" altLang="en-US"/>
          </a:p>
        </p:txBody>
      </p:sp>
    </p:spTree>
    <p:extLst>
      <p:ext uri="{BB962C8B-B14F-4D97-AF65-F5344CB8AC3E}">
        <p14:creationId xmlns:p14="http://schemas.microsoft.com/office/powerpoint/2010/main" val="58266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Refactoring </a:t>
            </a:r>
            <a:r>
              <a:rPr lang="en-US" altLang="zh-CN" sz="1200" b="0" i="0" kern="1200" dirty="0" err="1">
                <a:solidFill>
                  <a:schemeClr val="tx1"/>
                </a:solidFill>
                <a:effectLst/>
                <a:latin typeface="+mn-lt"/>
                <a:ea typeface="+mn-ea"/>
                <a:cs typeface="+mn-cs"/>
              </a:rPr>
              <a:t>Knative</a:t>
            </a:r>
            <a:r>
              <a:rPr lang="en-US" altLang="zh-CN" sz="1200" b="0" i="0" kern="1200" dirty="0">
                <a:solidFill>
                  <a:schemeClr val="tx1"/>
                </a:solidFill>
                <a:effectLst/>
                <a:latin typeface="+mn-lt"/>
                <a:ea typeface="+mn-ea"/>
                <a:cs typeface="+mn-cs"/>
              </a:rPr>
              <a:t> workload: starting up containers (VMs) ahead of time and keeping a ready-to-go instance pool of a certain size, instead of cold-starting the containers on demand. (If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 are using cluster-</a:t>
            </a:r>
            <a:r>
              <a:rPr lang="en-US" altLang="zh-CN" sz="1200" b="0" i="0" kern="1200" dirty="0" err="1">
                <a:solidFill>
                  <a:schemeClr val="tx1"/>
                </a:solidFill>
                <a:effectLst/>
                <a:latin typeface="+mn-lt"/>
                <a:ea typeface="+mn-ea"/>
                <a:cs typeface="+mn-cs"/>
              </a:rPr>
              <a:t>autoscaler</a:t>
            </a:r>
            <a:r>
              <a:rPr lang="en-US" altLang="zh-CN" sz="1200" b="0" i="0" kern="1200" dirty="0">
                <a:solidFill>
                  <a:schemeClr val="tx1"/>
                </a:solidFill>
                <a:effectLst/>
                <a:latin typeface="+mn-lt"/>
                <a:ea typeface="+mn-ea"/>
                <a:cs typeface="+mn-cs"/>
              </a:rPr>
              <a:t> to provision nodes, this method also saves the cluster-</a:t>
            </a:r>
            <a:r>
              <a:rPr lang="en-US" altLang="zh-CN" sz="1200" b="0" i="0" kern="1200" dirty="0" err="1">
                <a:solidFill>
                  <a:schemeClr val="tx1"/>
                </a:solidFill>
                <a:effectLst/>
                <a:latin typeface="+mn-lt"/>
                <a:ea typeface="+mn-ea"/>
                <a:cs typeface="+mn-cs"/>
              </a:rPr>
              <a:t>autoscaler</a:t>
            </a:r>
            <a:r>
              <a:rPr lang="en-US" altLang="zh-CN" sz="1200" b="0" i="0" kern="1200" dirty="0">
                <a:solidFill>
                  <a:schemeClr val="tx1"/>
                </a:solidFill>
                <a:effectLst/>
                <a:latin typeface="+mn-lt"/>
                <a:ea typeface="+mn-ea"/>
                <a:cs typeface="+mn-cs"/>
              </a:rPr>
              <a:t> node cold-start time.)</a:t>
            </a:r>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10</a:t>
            </a:fld>
            <a:endParaRPr kumimoji="1" lang="zh-CN" altLang="en-US"/>
          </a:p>
        </p:txBody>
      </p:sp>
    </p:spTree>
    <p:extLst>
      <p:ext uri="{BB962C8B-B14F-4D97-AF65-F5344CB8AC3E}">
        <p14:creationId xmlns:p14="http://schemas.microsoft.com/office/powerpoint/2010/main" val="20503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11</a:t>
            </a:fld>
            <a:endParaRPr kumimoji="1" lang="zh-CN" altLang="en-US"/>
          </a:p>
        </p:txBody>
      </p:sp>
    </p:spTree>
    <p:extLst>
      <p:ext uri="{BB962C8B-B14F-4D97-AF65-F5344CB8AC3E}">
        <p14:creationId xmlns:p14="http://schemas.microsoft.com/office/powerpoint/2010/main" val="95040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zh-CN" altLang="en-US" dirty="0"/>
              <a:t> </a:t>
            </a:r>
            <a:r>
              <a:rPr kumimoji="1" lang="en-US" altLang="zh-CN" dirty="0"/>
              <a:t>is</a:t>
            </a:r>
            <a:r>
              <a:rPr kumimoji="1" lang="zh-CN" altLang="en-US" dirty="0"/>
              <a:t> </a:t>
            </a:r>
            <a:r>
              <a:rPr kumimoji="1" lang="en-US" altLang="zh-CN" dirty="0"/>
              <a:t>quite</a:t>
            </a:r>
            <a:r>
              <a:rPr kumimoji="1" lang="zh-CN" altLang="en-US" dirty="0"/>
              <a:t> </a:t>
            </a:r>
            <a:r>
              <a:rPr kumimoji="1" lang="en-US" altLang="zh-CN" dirty="0"/>
              <a:t>difficult..</a:t>
            </a:r>
            <a:r>
              <a:rPr kumimoji="1" lang="zh-CN" altLang="en-US" dirty="0"/>
              <a:t> </a:t>
            </a:r>
            <a:r>
              <a:rPr kumimoji="1" lang="en-US" altLang="zh-CN" dirty="0"/>
              <a:t>Please</a:t>
            </a:r>
            <a:r>
              <a:rPr kumimoji="1" lang="zh-CN" altLang="en-US" dirty="0"/>
              <a:t> </a:t>
            </a:r>
            <a:r>
              <a:rPr kumimoji="1" lang="en-US" altLang="zh-CN" dirty="0"/>
              <a:t>stay</a:t>
            </a:r>
            <a:r>
              <a:rPr kumimoji="1" lang="zh-CN" altLang="en-US" dirty="0"/>
              <a:t> </a:t>
            </a:r>
            <a:r>
              <a:rPr kumimoji="1" lang="en-US" altLang="zh-CN" dirty="0"/>
              <a:t>open-minded</a:t>
            </a:r>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12</a:t>
            </a:fld>
            <a:endParaRPr kumimoji="1" lang="zh-CN" altLang="en-US"/>
          </a:p>
        </p:txBody>
      </p:sp>
    </p:spTree>
    <p:extLst>
      <p:ext uri="{BB962C8B-B14F-4D97-AF65-F5344CB8AC3E}">
        <p14:creationId xmlns:p14="http://schemas.microsoft.com/office/powerpoint/2010/main" val="398487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BF9D6C-3D9B-F940-9C5E-B7AF750EC769}" type="slidenum">
              <a:rPr kumimoji="1" lang="zh-CN" altLang="en-US" smtClean="0"/>
              <a:t>13</a:t>
            </a:fld>
            <a:endParaRPr kumimoji="1" lang="zh-CN" altLang="en-US"/>
          </a:p>
        </p:txBody>
      </p:sp>
    </p:spTree>
    <p:extLst>
      <p:ext uri="{BB962C8B-B14F-4D97-AF65-F5344CB8AC3E}">
        <p14:creationId xmlns:p14="http://schemas.microsoft.com/office/powerpoint/2010/main" val="198556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53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3D54-FF23-DC43-BDC1-7C9CB291E2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Picture Placeholder 2">
            <a:extLst>
              <a:ext uri="{FF2B5EF4-FFF2-40B4-BE49-F238E27FC236}">
                <a16:creationId xmlns:a16="http://schemas.microsoft.com/office/drawing/2014/main" id="{B241C84B-EB95-504C-BA13-9C91D5B99F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a:extLst>
              <a:ext uri="{FF2B5EF4-FFF2-40B4-BE49-F238E27FC236}">
                <a16:creationId xmlns:a16="http://schemas.microsoft.com/office/drawing/2014/main" id="{F29407B5-E07B-A34C-BE41-BDB7E9CCE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a:p>
        </p:txBody>
      </p:sp>
      <p:sp>
        <p:nvSpPr>
          <p:cNvPr id="5" name="Date Placeholder 4">
            <a:extLst>
              <a:ext uri="{FF2B5EF4-FFF2-40B4-BE49-F238E27FC236}">
                <a16:creationId xmlns:a16="http://schemas.microsoft.com/office/drawing/2014/main" id="{CFE9D598-F34F-974C-9BED-70D728FE14EB}"/>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6" name="Footer Placeholder 5">
            <a:extLst>
              <a:ext uri="{FF2B5EF4-FFF2-40B4-BE49-F238E27FC236}">
                <a16:creationId xmlns:a16="http://schemas.microsoft.com/office/drawing/2014/main" id="{424C315E-7554-6248-82BB-A1F3479AA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992A2A-9484-704F-8448-BEC2E5416821}"/>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418248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D25D-D4D9-9B49-BCF4-BED67C0B64E9}"/>
              </a:ext>
            </a:extLst>
          </p:cNvPr>
          <p:cNvSpPr>
            <a:spLocks noGrp="1"/>
          </p:cNvSpPr>
          <p:nvPr>
            <p:ph type="title"/>
          </p:nvPr>
        </p:nvSpPr>
        <p:spPr/>
        <p:txBody>
          <a:bodyPr/>
          <a:lstStyle/>
          <a:p>
            <a:r>
              <a:rPr lang="zh-CN" altLang="en-US"/>
              <a:t>单击此处编辑母版标题样式</a:t>
            </a:r>
            <a:endParaRPr lang="en-US"/>
          </a:p>
        </p:txBody>
      </p:sp>
      <p:sp>
        <p:nvSpPr>
          <p:cNvPr id="3" name="Vertical Text Placeholder 2">
            <a:extLst>
              <a:ext uri="{FF2B5EF4-FFF2-40B4-BE49-F238E27FC236}">
                <a16:creationId xmlns:a16="http://schemas.microsoft.com/office/drawing/2014/main" id="{EEA1B320-757B-9E4C-80EE-50CA31AB3306}"/>
              </a:ext>
            </a:extLst>
          </p:cNvPr>
          <p:cNvSpPr>
            <a:spLocks noGrp="1"/>
          </p:cNvSpPr>
          <p:nvPr>
            <p:ph type="body" orient="vert" idx="1"/>
          </p:nvPr>
        </p:nvSpPr>
        <p:spPr/>
        <p:txBody>
          <a:bodyPr vert="eaVert"/>
          <a:lstStyle/>
          <a:p>
            <a:pPr lvl="0"/>
            <a:r>
              <a:rPr lang="zh-CN" altLang="en-US"/>
              <a:t>编辑母版文本样式
第二级
第三级
第四级
第五级</a:t>
            </a:r>
            <a:endParaRPr lang="en-US"/>
          </a:p>
        </p:txBody>
      </p:sp>
      <p:sp>
        <p:nvSpPr>
          <p:cNvPr id="4" name="Date Placeholder 3">
            <a:extLst>
              <a:ext uri="{FF2B5EF4-FFF2-40B4-BE49-F238E27FC236}">
                <a16:creationId xmlns:a16="http://schemas.microsoft.com/office/drawing/2014/main" id="{889923A0-C47D-CF4A-9BFD-CE852F56AF7F}"/>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5" name="Footer Placeholder 4">
            <a:extLst>
              <a:ext uri="{FF2B5EF4-FFF2-40B4-BE49-F238E27FC236}">
                <a16:creationId xmlns:a16="http://schemas.microsoft.com/office/drawing/2014/main" id="{48C19C6B-09CC-5140-8A0D-050AFDB74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69FE6-C499-6545-97CB-807D22E77840}"/>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1556958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6150A-49A0-A94E-8261-45284D2C294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Vertical Text Placeholder 2">
            <a:extLst>
              <a:ext uri="{FF2B5EF4-FFF2-40B4-BE49-F238E27FC236}">
                <a16:creationId xmlns:a16="http://schemas.microsoft.com/office/drawing/2014/main" id="{9306B609-CF01-9E40-8034-0330CF36256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
第二级
第三级
第四级
第五级</a:t>
            </a:r>
            <a:endParaRPr lang="en-US"/>
          </a:p>
        </p:txBody>
      </p:sp>
      <p:sp>
        <p:nvSpPr>
          <p:cNvPr id="4" name="Date Placeholder 3">
            <a:extLst>
              <a:ext uri="{FF2B5EF4-FFF2-40B4-BE49-F238E27FC236}">
                <a16:creationId xmlns:a16="http://schemas.microsoft.com/office/drawing/2014/main" id="{4068B4FA-5A83-C04F-9F30-EC585173B9C6}"/>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5" name="Footer Placeholder 4">
            <a:extLst>
              <a:ext uri="{FF2B5EF4-FFF2-40B4-BE49-F238E27FC236}">
                <a16:creationId xmlns:a16="http://schemas.microsoft.com/office/drawing/2014/main" id="{0F23588A-3217-6446-8535-3F1E4CC70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73105A-F15E-1E49-9383-E6E4AE210353}"/>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2447057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198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EC30-1EC6-0B45-886D-C54A289274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a:extLst>
              <a:ext uri="{FF2B5EF4-FFF2-40B4-BE49-F238E27FC236}">
                <a16:creationId xmlns:a16="http://schemas.microsoft.com/office/drawing/2014/main" id="{A2915AA9-E6D5-EB42-856D-D7F76E3DB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a:p>
        </p:txBody>
      </p:sp>
      <p:sp>
        <p:nvSpPr>
          <p:cNvPr id="4" name="Date Placeholder 3">
            <a:extLst>
              <a:ext uri="{FF2B5EF4-FFF2-40B4-BE49-F238E27FC236}">
                <a16:creationId xmlns:a16="http://schemas.microsoft.com/office/drawing/2014/main" id="{7458C696-DB20-FE4E-BCA3-1E6D04DD70CE}"/>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5" name="Footer Placeholder 4">
            <a:extLst>
              <a:ext uri="{FF2B5EF4-FFF2-40B4-BE49-F238E27FC236}">
                <a16:creationId xmlns:a16="http://schemas.microsoft.com/office/drawing/2014/main" id="{1F9BA9E8-6E9D-2643-BAC0-4C3A0DBB6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8B959-CE0A-9349-967C-65E9C9F1643A}"/>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3985358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ABB8-9D88-6C41-80C4-559374A521C5}"/>
              </a:ext>
            </a:extLst>
          </p:cNvPr>
          <p:cNvSpPr>
            <a:spLocks noGrp="1"/>
          </p:cNvSpPr>
          <p:nvPr>
            <p:ph type="title"/>
          </p:nvPr>
        </p:nvSpPr>
        <p:spPr/>
        <p:txBody>
          <a:bodyPr/>
          <a:lstStyle/>
          <a:p>
            <a:r>
              <a:rPr lang="zh-CN" altLang="en-US"/>
              <a:t>单击此处编辑母版标题样式</a:t>
            </a:r>
            <a:endParaRPr lang="en-US"/>
          </a:p>
        </p:txBody>
      </p:sp>
      <p:sp>
        <p:nvSpPr>
          <p:cNvPr id="3" name="Content Placeholder 2">
            <a:extLst>
              <a:ext uri="{FF2B5EF4-FFF2-40B4-BE49-F238E27FC236}">
                <a16:creationId xmlns:a16="http://schemas.microsoft.com/office/drawing/2014/main" id="{ACDBBA06-00D4-984C-9728-9FBA0B5CAFE8}"/>
              </a:ext>
            </a:extLst>
          </p:cNvPr>
          <p:cNvSpPr>
            <a:spLocks noGrp="1"/>
          </p:cNvSpPr>
          <p:nvPr>
            <p:ph sz="half" idx="1"/>
          </p:nvPr>
        </p:nvSpPr>
        <p:spPr>
          <a:xfrm>
            <a:off x="838200" y="1825625"/>
            <a:ext cx="5181600" cy="4351338"/>
          </a:xfrm>
        </p:spPr>
        <p:txBody>
          <a:bodyPr/>
          <a:lstStyle/>
          <a:p>
            <a:pPr lvl="0"/>
            <a:r>
              <a:rPr lang="zh-CN" altLang="en-US"/>
              <a:t>编辑母版文本样式
第二级
第三级
第四级
第五级</a:t>
            </a:r>
            <a:endParaRPr lang="en-US"/>
          </a:p>
        </p:txBody>
      </p:sp>
      <p:sp>
        <p:nvSpPr>
          <p:cNvPr id="4" name="Content Placeholder 3">
            <a:extLst>
              <a:ext uri="{FF2B5EF4-FFF2-40B4-BE49-F238E27FC236}">
                <a16:creationId xmlns:a16="http://schemas.microsoft.com/office/drawing/2014/main" id="{749369E2-743F-AE40-A501-4B413DA75D40}"/>
              </a:ext>
            </a:extLst>
          </p:cNvPr>
          <p:cNvSpPr>
            <a:spLocks noGrp="1"/>
          </p:cNvSpPr>
          <p:nvPr>
            <p:ph sz="half" idx="2"/>
          </p:nvPr>
        </p:nvSpPr>
        <p:spPr>
          <a:xfrm>
            <a:off x="6172200" y="1825625"/>
            <a:ext cx="5181600" cy="4351338"/>
          </a:xfrm>
        </p:spPr>
        <p:txBody>
          <a:bodyPr/>
          <a:lstStyle/>
          <a:p>
            <a:pPr lvl="0"/>
            <a:r>
              <a:rPr lang="zh-CN" altLang="en-US"/>
              <a:t>编辑母版文本样式
第二级
第三级
第四级
第五级</a:t>
            </a:r>
            <a:endParaRPr lang="en-US"/>
          </a:p>
        </p:txBody>
      </p:sp>
      <p:sp>
        <p:nvSpPr>
          <p:cNvPr id="5" name="Date Placeholder 4">
            <a:extLst>
              <a:ext uri="{FF2B5EF4-FFF2-40B4-BE49-F238E27FC236}">
                <a16:creationId xmlns:a16="http://schemas.microsoft.com/office/drawing/2014/main" id="{6827D002-7625-6C4D-A611-B3EF8178D10D}"/>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6" name="Footer Placeholder 5">
            <a:extLst>
              <a:ext uri="{FF2B5EF4-FFF2-40B4-BE49-F238E27FC236}">
                <a16:creationId xmlns:a16="http://schemas.microsoft.com/office/drawing/2014/main" id="{09A28119-6209-3A42-9367-80745DEF7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714B60-64E5-D846-B4FA-C59A5F5F1069}"/>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416016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F89B-CAA8-184C-9E27-A0BB1C7A7014}"/>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30A8CDBD-425F-7A41-AD72-962CF27356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a:p>
        </p:txBody>
      </p:sp>
      <p:sp>
        <p:nvSpPr>
          <p:cNvPr id="4" name="Content Placeholder 3">
            <a:extLst>
              <a:ext uri="{FF2B5EF4-FFF2-40B4-BE49-F238E27FC236}">
                <a16:creationId xmlns:a16="http://schemas.microsoft.com/office/drawing/2014/main" id="{BFF23AAB-EA6F-564F-8EE2-D4C84F8349ED}"/>
              </a:ext>
            </a:extLst>
          </p:cNvPr>
          <p:cNvSpPr>
            <a:spLocks noGrp="1"/>
          </p:cNvSpPr>
          <p:nvPr>
            <p:ph sz="half" idx="2"/>
          </p:nvPr>
        </p:nvSpPr>
        <p:spPr>
          <a:xfrm>
            <a:off x="839788" y="2505075"/>
            <a:ext cx="5157787" cy="3684588"/>
          </a:xfrm>
        </p:spPr>
        <p:txBody>
          <a:bodyPr/>
          <a:lstStyle/>
          <a:p>
            <a:pPr lvl="0"/>
            <a:r>
              <a:rPr lang="zh-CN" altLang="en-US"/>
              <a:t>编辑母版文本样式
第二级
第三级
第四级
第五级</a:t>
            </a:r>
            <a:endParaRPr lang="en-US"/>
          </a:p>
        </p:txBody>
      </p:sp>
      <p:sp>
        <p:nvSpPr>
          <p:cNvPr id="5" name="Text Placeholder 4">
            <a:extLst>
              <a:ext uri="{FF2B5EF4-FFF2-40B4-BE49-F238E27FC236}">
                <a16:creationId xmlns:a16="http://schemas.microsoft.com/office/drawing/2014/main" id="{5C38FEF2-00C2-4144-B776-C071AD79DE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a:p>
        </p:txBody>
      </p:sp>
      <p:sp>
        <p:nvSpPr>
          <p:cNvPr id="6" name="Content Placeholder 5">
            <a:extLst>
              <a:ext uri="{FF2B5EF4-FFF2-40B4-BE49-F238E27FC236}">
                <a16:creationId xmlns:a16="http://schemas.microsoft.com/office/drawing/2014/main" id="{C0B557D1-2C72-E841-BF8D-F83754B46FEF}"/>
              </a:ext>
            </a:extLst>
          </p:cNvPr>
          <p:cNvSpPr>
            <a:spLocks noGrp="1"/>
          </p:cNvSpPr>
          <p:nvPr>
            <p:ph sz="quarter" idx="4"/>
          </p:nvPr>
        </p:nvSpPr>
        <p:spPr>
          <a:xfrm>
            <a:off x="6172200" y="2505075"/>
            <a:ext cx="5183188" cy="3684588"/>
          </a:xfrm>
        </p:spPr>
        <p:txBody>
          <a:bodyPr/>
          <a:lstStyle/>
          <a:p>
            <a:pPr lvl="0"/>
            <a:r>
              <a:rPr lang="zh-CN" altLang="en-US"/>
              <a:t>编辑母版文本样式
第二级
第三级
第四级
第五级</a:t>
            </a:r>
            <a:endParaRPr lang="en-US"/>
          </a:p>
        </p:txBody>
      </p:sp>
      <p:sp>
        <p:nvSpPr>
          <p:cNvPr id="7" name="Date Placeholder 6">
            <a:extLst>
              <a:ext uri="{FF2B5EF4-FFF2-40B4-BE49-F238E27FC236}">
                <a16:creationId xmlns:a16="http://schemas.microsoft.com/office/drawing/2014/main" id="{E729C822-3D0C-0041-8C68-A647AAA81692}"/>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8" name="Footer Placeholder 7">
            <a:extLst>
              <a:ext uri="{FF2B5EF4-FFF2-40B4-BE49-F238E27FC236}">
                <a16:creationId xmlns:a16="http://schemas.microsoft.com/office/drawing/2014/main" id="{AB117E9E-998E-C548-B640-68001DB4D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30649-9254-4D43-A6A1-96BF95619BD7}"/>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398599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057D-5C2F-7F42-AE47-35F4172F7C82}"/>
              </a:ext>
            </a:extLst>
          </p:cNvPr>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a16="http://schemas.microsoft.com/office/drawing/2014/main" id="{3B226243-985E-4A42-A8E6-775F0BC54F9A}"/>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4" name="Footer Placeholder 3">
            <a:extLst>
              <a:ext uri="{FF2B5EF4-FFF2-40B4-BE49-F238E27FC236}">
                <a16:creationId xmlns:a16="http://schemas.microsoft.com/office/drawing/2014/main" id="{AD5F59E0-176C-0645-BBB0-A001D77A7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8BB6A-917E-7C4C-BF10-8C88D5FE25E0}"/>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2198055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43D1EE-4C18-D64D-AF72-D384686F4175}"/>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3" name="Footer Placeholder 2">
            <a:extLst>
              <a:ext uri="{FF2B5EF4-FFF2-40B4-BE49-F238E27FC236}">
                <a16:creationId xmlns:a16="http://schemas.microsoft.com/office/drawing/2014/main" id="{6924635D-A243-9C46-A344-A23C5578B0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54CF0D-459F-C340-99B0-DA3FEF855198}"/>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324479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7A66-C88D-BC41-AF2A-C7EF183117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Content Placeholder 2">
            <a:extLst>
              <a:ext uri="{FF2B5EF4-FFF2-40B4-BE49-F238E27FC236}">
                <a16:creationId xmlns:a16="http://schemas.microsoft.com/office/drawing/2014/main" id="{E546AF67-140E-4F4B-9967-B2ABE5506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a:p>
        </p:txBody>
      </p:sp>
      <p:sp>
        <p:nvSpPr>
          <p:cNvPr id="4" name="Text Placeholder 3">
            <a:extLst>
              <a:ext uri="{FF2B5EF4-FFF2-40B4-BE49-F238E27FC236}">
                <a16:creationId xmlns:a16="http://schemas.microsoft.com/office/drawing/2014/main" id="{E3277706-4CDE-2F47-B3B6-32941E4BB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a:p>
        </p:txBody>
      </p:sp>
      <p:sp>
        <p:nvSpPr>
          <p:cNvPr id="5" name="Date Placeholder 4">
            <a:extLst>
              <a:ext uri="{FF2B5EF4-FFF2-40B4-BE49-F238E27FC236}">
                <a16:creationId xmlns:a16="http://schemas.microsoft.com/office/drawing/2014/main" id="{DD6E5F8F-5A8E-1842-BFDB-7266F8F6FE1C}"/>
              </a:ext>
            </a:extLst>
          </p:cNvPr>
          <p:cNvSpPr>
            <a:spLocks noGrp="1"/>
          </p:cNvSpPr>
          <p:nvPr>
            <p:ph type="dt" sz="half" idx="10"/>
          </p:nvPr>
        </p:nvSpPr>
        <p:spPr/>
        <p:txBody>
          <a:bodyPr/>
          <a:lstStyle/>
          <a:p>
            <a:fld id="{55B1F604-BC3A-7249-8689-657AF7B88D6C}" type="datetimeFigureOut">
              <a:rPr lang="en-US" smtClean="0"/>
              <a:t>11/21/19</a:t>
            </a:fld>
            <a:endParaRPr lang="en-US"/>
          </a:p>
        </p:txBody>
      </p:sp>
      <p:sp>
        <p:nvSpPr>
          <p:cNvPr id="6" name="Footer Placeholder 5">
            <a:extLst>
              <a:ext uri="{FF2B5EF4-FFF2-40B4-BE49-F238E27FC236}">
                <a16:creationId xmlns:a16="http://schemas.microsoft.com/office/drawing/2014/main" id="{9B97D77D-113D-E543-B73A-6171923F5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5C94A-858C-D545-9D1B-DBB397BFBFF2}"/>
              </a:ext>
            </a:extLst>
          </p:cNvPr>
          <p:cNvSpPr>
            <a:spLocks noGrp="1"/>
          </p:cNvSpPr>
          <p:nvPr>
            <p:ph type="sldNum" sz="quarter" idx="12"/>
          </p:nvPr>
        </p:nvSpPr>
        <p:spPr/>
        <p:txBody>
          <a:bodyPr/>
          <a:lstStyle/>
          <a:p>
            <a:fld id="{B707C995-B61A-8247-B66E-3CF2EAADFEAA}" type="slidenum">
              <a:rPr lang="en-US" smtClean="0"/>
              <a:t>‹#›</a:t>
            </a:fld>
            <a:endParaRPr lang="en-US"/>
          </a:p>
        </p:txBody>
      </p:sp>
    </p:spTree>
    <p:extLst>
      <p:ext uri="{BB962C8B-B14F-4D97-AF65-F5344CB8AC3E}">
        <p14:creationId xmlns:p14="http://schemas.microsoft.com/office/powerpoint/2010/main" val="141193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C480CF-C0EE-5943-BFB9-C1638E116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a:extLst>
              <a:ext uri="{FF2B5EF4-FFF2-40B4-BE49-F238E27FC236}">
                <a16:creationId xmlns:a16="http://schemas.microsoft.com/office/drawing/2014/main" id="{3C60343D-9B93-C141-A537-E7FE8084E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a:p>
        </p:txBody>
      </p:sp>
      <p:sp>
        <p:nvSpPr>
          <p:cNvPr id="4" name="Date Placeholder 3">
            <a:extLst>
              <a:ext uri="{FF2B5EF4-FFF2-40B4-BE49-F238E27FC236}">
                <a16:creationId xmlns:a16="http://schemas.microsoft.com/office/drawing/2014/main" id="{469F46F0-409C-3E4E-BF8B-968079EE8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11/21/19</a:t>
            </a:fld>
            <a:endParaRPr lang="en-US"/>
          </a:p>
        </p:txBody>
      </p:sp>
      <p:sp>
        <p:nvSpPr>
          <p:cNvPr id="5" name="Footer Placeholder 4">
            <a:extLst>
              <a:ext uri="{FF2B5EF4-FFF2-40B4-BE49-F238E27FC236}">
                <a16:creationId xmlns:a16="http://schemas.microsoft.com/office/drawing/2014/main" id="{DCC961B1-7C55-0C45-8BAC-6372BEDFAC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3D276A-E708-6147-A1E3-375C693ED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extLst>
      <p:ext uri="{BB962C8B-B14F-4D97-AF65-F5344CB8AC3E}">
        <p14:creationId xmlns:p14="http://schemas.microsoft.com/office/powerpoint/2010/main" val="20045358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ofastack" TargetMode="External"/><Relationship Id="rId2" Type="http://schemas.openxmlformats.org/officeDocument/2006/relationships/hyperlink" Target="https://cn.aliyun.com/product/sofa" TargetMode="External"/><Relationship Id="rId1" Type="http://schemas.openxmlformats.org/officeDocument/2006/relationships/slideLayout" Target="../slideLayouts/slideLayout3.xml"/><Relationship Id="rId4" Type="http://schemas.openxmlformats.org/officeDocument/2006/relationships/hyperlink" Target="https://www.sofastack.tech/e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72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cuments.lucidchart.com/documents/0e5f3e7f-d74a-4c90-b9a1-f1dfacf4dfdf/pages/DnT2mRGLgDs~?a=2838&amp;x=307&amp;y=147&amp;w=968&amp;h=726&amp;store=1&amp;accept=image%2F*&amp;auth=LCA%20732de9ce99453ac0bbac5b4a27a0d94bbcfc9d56-ts%3D1572877661">
            <a:extLst>
              <a:ext uri="{FF2B5EF4-FFF2-40B4-BE49-F238E27FC236}">
                <a16:creationId xmlns:a16="http://schemas.microsoft.com/office/drawing/2014/main" id="{5F8CC598-2739-064E-B323-9F66CED09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83"/>
          <a:stretch/>
        </p:blipFill>
        <p:spPr bwMode="auto">
          <a:xfrm>
            <a:off x="5278959" y="1325563"/>
            <a:ext cx="6913041" cy="53543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DC29058-5CA4-7444-84FB-19552628A5DC}"/>
              </a:ext>
            </a:extLst>
          </p:cNvPr>
          <p:cNvSpPr txBox="1">
            <a:spLocks/>
          </p:cNvSpPr>
          <p:nvPr/>
        </p:nvSpPr>
        <p:spPr>
          <a:xfrm>
            <a:off x="138180" y="1143129"/>
            <a:ext cx="5406281" cy="40987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800" dirty="0">
                <a:solidFill>
                  <a:schemeClr val="tx1">
                    <a:lumMod val="65000"/>
                    <a:lumOff val="35000"/>
                  </a:schemeClr>
                </a:solidFill>
                <a:latin typeface="Arial" panose="020B0604020202020204" pitchFamily="34" charset="0"/>
                <a:cs typeface="Arial" panose="020B0604020202020204" pitchFamily="34" charset="0"/>
              </a:rPr>
              <a:t>Pool</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based</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endParaRPr lang="en-US" altLang="zh-CN" sz="2800" dirty="0">
              <a:solidFill>
                <a:schemeClr val="tx1">
                  <a:lumMod val="65000"/>
                  <a:lumOff val="35000"/>
                </a:schemeClr>
              </a:solidFill>
              <a:latin typeface="Arial" panose="020B0604020202020204" pitchFamily="34" charset="0"/>
              <a:cs typeface="Arial" panose="020B0604020202020204" pitchFamily="34" charset="0"/>
            </a:endParaRPr>
          </a:p>
          <a:p>
            <a:pPr algn="r"/>
            <a:r>
              <a:rPr lang="en-US" altLang="zh-CN" sz="2800" dirty="0">
                <a:solidFill>
                  <a:schemeClr val="tx1">
                    <a:lumMod val="65000"/>
                    <a:lumOff val="35000"/>
                  </a:schemeClr>
                </a:solidFill>
                <a:latin typeface="Arial" panose="020B0604020202020204" pitchFamily="34" charset="0"/>
                <a:cs typeface="Arial" panose="020B0604020202020204" pitchFamily="34" charset="0"/>
              </a:rPr>
              <a:t>pre-warming</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solution</a:t>
            </a:r>
          </a:p>
          <a:p>
            <a:pPr algn="r"/>
            <a:r>
              <a:rPr lang="en-US" altLang="zh-CN" sz="28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endParaRPr lang="en-US" altLang="zh-CN" sz="2800" dirty="0">
              <a:solidFill>
                <a:schemeClr val="tx1">
                  <a:lumMod val="65000"/>
                  <a:lumOff val="35000"/>
                </a:schemeClr>
              </a:solidFill>
              <a:latin typeface="Arial" panose="020B0604020202020204" pitchFamily="34" charset="0"/>
              <a:cs typeface="Arial" panose="020B0604020202020204" pitchFamily="34" charset="0"/>
            </a:endParaRPr>
          </a:p>
          <a:p>
            <a:pPr algn="r"/>
            <a:r>
              <a:rPr lang="en-US" altLang="zh-CN" sz="2800" b="1" u="sng" dirty="0">
                <a:solidFill>
                  <a:schemeClr val="tx1">
                    <a:lumMod val="65000"/>
                    <a:lumOff val="35000"/>
                  </a:schemeClr>
                </a:solidFill>
                <a:latin typeface="Arial" panose="020B0604020202020204" pitchFamily="34" charset="0"/>
                <a:cs typeface="Arial" panose="020B0604020202020204" pitchFamily="34" charset="0"/>
              </a:rPr>
              <a:t>drastically</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cut</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cold-start</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latency</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756E4BA-75C6-3F4E-9007-505FE897ED70}"/>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A183CF8-6AB3-564C-B692-226184A8EEA1}"/>
              </a:ext>
            </a:extLst>
          </p:cNvPr>
          <p:cNvPicPr>
            <a:picLocks noChangeAspect="1"/>
          </p:cNvPicPr>
          <p:nvPr/>
        </p:nvPicPr>
        <p:blipFill>
          <a:blip r:embed="rId4"/>
          <a:stretch>
            <a:fillRect/>
          </a:stretch>
        </p:blipFill>
        <p:spPr>
          <a:xfrm>
            <a:off x="3788230" y="3937432"/>
            <a:ext cx="1828368" cy="1828368"/>
          </a:xfrm>
          <a:prstGeom prst="rect">
            <a:avLst/>
          </a:prstGeom>
        </p:spPr>
      </p:pic>
    </p:spTree>
    <p:extLst>
      <p:ext uri="{BB962C8B-B14F-4D97-AF65-F5344CB8AC3E}">
        <p14:creationId xmlns:p14="http://schemas.microsoft.com/office/powerpoint/2010/main" val="392503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Implementation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creating</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new</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Deployment</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(CRD)</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and</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its</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controller</a:t>
            </a:r>
            <a:endParaRPr lang="en-US" altLang="zh-CN"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05E951E-03C9-B44F-A50B-2E6969E880D8}"/>
              </a:ext>
            </a:extLst>
          </p:cNvPr>
          <p:cNvSpPr txBox="1"/>
          <p:nvPr/>
        </p:nvSpPr>
        <p:spPr>
          <a:xfrm>
            <a:off x="635895" y="2338085"/>
            <a:ext cx="10730444" cy="35394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i="1" dirty="0" err="1"/>
              <a:t>CustomResources</a:t>
            </a:r>
            <a:r>
              <a:rPr kumimoji="1" lang="zh-CN" altLang="en-US" sz="3200" dirty="0"/>
              <a:t> </a:t>
            </a:r>
            <a:r>
              <a:rPr kumimoji="1" lang="en-US" altLang="zh-CN" sz="3200" dirty="0"/>
              <a:t>that</a:t>
            </a:r>
            <a:r>
              <a:rPr kumimoji="1" lang="zh-CN" altLang="en-US" sz="3200" dirty="0"/>
              <a:t> </a:t>
            </a:r>
            <a:r>
              <a:rPr kumimoji="1" lang="en-US" altLang="zh-CN" sz="3200" dirty="0"/>
              <a:t>are</a:t>
            </a:r>
            <a:r>
              <a:rPr kumimoji="1" lang="zh-CN" altLang="en-US" sz="3200" dirty="0"/>
              <a:t> </a:t>
            </a:r>
            <a:r>
              <a:rPr kumimoji="1" lang="en-US" altLang="zh-CN" sz="3200" dirty="0"/>
              <a:t>the</a:t>
            </a:r>
            <a:r>
              <a:rPr kumimoji="1" lang="zh-CN" altLang="en-US" sz="3200" dirty="0"/>
              <a:t> </a:t>
            </a:r>
            <a:r>
              <a:rPr kumimoji="1" lang="en-US" altLang="zh-CN" sz="3200" dirty="0"/>
              <a:t>equivalent</a:t>
            </a:r>
            <a:r>
              <a:rPr kumimoji="1" lang="zh-CN" altLang="en-US" sz="3200" dirty="0"/>
              <a:t> </a:t>
            </a:r>
            <a:r>
              <a:rPr kumimoji="1" lang="en-US" altLang="zh-CN" sz="3200" dirty="0"/>
              <a:t>of</a:t>
            </a:r>
            <a:r>
              <a:rPr kumimoji="1" lang="zh-CN" altLang="en-US" sz="3200" dirty="0"/>
              <a:t> </a:t>
            </a:r>
            <a:br>
              <a:rPr kumimoji="1" lang="en-US" altLang="zh-CN" sz="3200" dirty="0"/>
            </a:br>
            <a:r>
              <a:rPr kumimoji="1" lang="en-US" altLang="zh-CN" sz="3200" i="1" dirty="0"/>
              <a:t>Deployment</a:t>
            </a:r>
            <a:r>
              <a:rPr kumimoji="1" lang="zh-CN" altLang="en-US" sz="3200" i="1" dirty="0"/>
              <a:t> </a:t>
            </a:r>
            <a:r>
              <a:rPr kumimoji="1" lang="en-US" altLang="zh-CN" sz="3200" dirty="0"/>
              <a:t>and</a:t>
            </a:r>
            <a:r>
              <a:rPr kumimoji="1" lang="zh-CN" altLang="en-US" sz="3200" dirty="0"/>
              <a:t> </a:t>
            </a:r>
            <a:r>
              <a:rPr kumimoji="1" lang="en-US" altLang="zh-CN" sz="3200" i="1" dirty="0" err="1"/>
              <a:t>ReplicaSet</a:t>
            </a:r>
            <a:r>
              <a:rPr kumimoji="1" lang="en-US" altLang="zh-CN" sz="3200" dirty="0"/>
              <a:t>.</a:t>
            </a:r>
          </a:p>
          <a:p>
            <a:pPr marL="285750" indent="-285750">
              <a:buFont typeface="Arial" panose="020B0604020202020204" pitchFamily="34" charset="0"/>
              <a:buChar char="•"/>
            </a:pPr>
            <a:endParaRPr kumimoji="1" lang="en-US" altLang="zh-CN" sz="3200" dirty="0"/>
          </a:p>
          <a:p>
            <a:pPr marL="285750" indent="-285750">
              <a:buFont typeface="Arial" panose="020B0604020202020204" pitchFamily="34" charset="0"/>
              <a:buChar char="•"/>
            </a:pPr>
            <a:r>
              <a:rPr kumimoji="1" lang="en-US" altLang="zh-CN" sz="3200" dirty="0"/>
              <a:t>Fork</a:t>
            </a:r>
            <a:r>
              <a:rPr kumimoji="1" lang="zh-CN" altLang="en-US" sz="3200" dirty="0"/>
              <a:t> </a:t>
            </a:r>
            <a:r>
              <a:rPr kumimoji="1" lang="en-US" altLang="zh-CN" sz="3200" dirty="0"/>
              <a:t>code</a:t>
            </a:r>
            <a:r>
              <a:rPr kumimoji="1" lang="zh-CN" altLang="en-US" sz="3200" dirty="0"/>
              <a:t> </a:t>
            </a:r>
            <a:r>
              <a:rPr kumimoji="1" lang="en-US" altLang="zh-CN" sz="3200" dirty="0"/>
              <a:t>of</a:t>
            </a:r>
            <a:r>
              <a:rPr kumimoji="1" lang="zh-CN" altLang="en-US" sz="3200" dirty="0"/>
              <a:t> </a:t>
            </a:r>
            <a:r>
              <a:rPr kumimoji="1" lang="en-US" altLang="zh-CN" sz="3200" i="1" dirty="0"/>
              <a:t>Controller</a:t>
            </a:r>
            <a:r>
              <a:rPr kumimoji="1" lang="zh-CN" altLang="en-US" sz="3200" i="1" dirty="0"/>
              <a:t> </a:t>
            </a:r>
            <a:r>
              <a:rPr kumimoji="1" lang="en-US" altLang="zh-CN" sz="3200" i="1" dirty="0"/>
              <a:t>Manager</a:t>
            </a:r>
            <a:r>
              <a:rPr kumimoji="1" lang="zh-CN" altLang="en-US" sz="3200" i="1" dirty="0"/>
              <a:t> </a:t>
            </a:r>
            <a:r>
              <a:rPr kumimoji="1" lang="en-US" altLang="zh-CN" sz="3200" dirty="0"/>
              <a:t>to</a:t>
            </a:r>
            <a:r>
              <a:rPr kumimoji="1" lang="zh-CN" altLang="en-US" sz="3200" dirty="0"/>
              <a:t> </a:t>
            </a:r>
            <a:r>
              <a:rPr kumimoji="1" lang="en-US" altLang="zh-CN" sz="3200" dirty="0"/>
              <a:t>handle</a:t>
            </a:r>
            <a:r>
              <a:rPr kumimoji="1" lang="zh-CN" altLang="en-US" sz="3200" dirty="0"/>
              <a:t> </a:t>
            </a:r>
            <a:r>
              <a:rPr kumimoji="1" lang="en-US" altLang="zh-CN" sz="3200" dirty="0"/>
              <a:t>the</a:t>
            </a:r>
            <a:r>
              <a:rPr kumimoji="1" lang="zh-CN" altLang="en-US" sz="3200" dirty="0"/>
              <a:t> </a:t>
            </a:r>
            <a:r>
              <a:rPr kumimoji="1" lang="en-US" altLang="zh-CN" sz="3200" dirty="0"/>
              <a:t>CRs.</a:t>
            </a:r>
            <a:br>
              <a:rPr kumimoji="1" lang="en-US" altLang="zh-CN" sz="3200" dirty="0"/>
            </a:br>
            <a:endParaRPr kumimoji="1" lang="en-US" altLang="zh-CN" sz="3200" dirty="0"/>
          </a:p>
          <a:p>
            <a:pPr marL="285750" indent="-285750">
              <a:buFont typeface="Arial" panose="020B0604020202020204" pitchFamily="34" charset="0"/>
              <a:buChar char="•"/>
            </a:pPr>
            <a:r>
              <a:rPr kumimoji="1" lang="en-US" altLang="zh-CN" sz="3200" dirty="0"/>
              <a:t>Instead</a:t>
            </a:r>
            <a:r>
              <a:rPr kumimoji="1" lang="zh-CN" altLang="en-US" sz="3200" dirty="0"/>
              <a:t> </a:t>
            </a:r>
            <a:r>
              <a:rPr kumimoji="1" lang="en-US" altLang="zh-CN" sz="3200" dirty="0"/>
              <a:t>of</a:t>
            </a:r>
            <a:r>
              <a:rPr kumimoji="1" lang="zh-CN" altLang="en-US" sz="3200" dirty="0"/>
              <a:t> </a:t>
            </a:r>
            <a:r>
              <a:rPr kumimoji="1" lang="en-US" altLang="zh-CN" sz="3200" dirty="0"/>
              <a:t>creating</a:t>
            </a:r>
            <a:r>
              <a:rPr kumimoji="1" lang="zh-CN" altLang="en-US" sz="3200" dirty="0"/>
              <a:t> </a:t>
            </a:r>
            <a:r>
              <a:rPr kumimoji="1" lang="en-US" altLang="zh-CN" sz="3200" dirty="0"/>
              <a:t>new</a:t>
            </a:r>
            <a:r>
              <a:rPr kumimoji="1" lang="zh-CN" altLang="en-US" sz="3200" dirty="0"/>
              <a:t> </a:t>
            </a:r>
            <a:r>
              <a:rPr kumimoji="1" lang="en-US" altLang="zh-CN" sz="3200" dirty="0"/>
              <a:t>Pods,</a:t>
            </a:r>
            <a:r>
              <a:rPr kumimoji="1" lang="zh-CN" altLang="en-US" sz="3200" dirty="0"/>
              <a:t> </a:t>
            </a:r>
            <a:r>
              <a:rPr kumimoji="1" lang="en-US" altLang="zh-CN" sz="3200" dirty="0"/>
              <a:t>choose</a:t>
            </a:r>
            <a:r>
              <a:rPr kumimoji="1" lang="zh-CN" altLang="en-US" sz="3200" dirty="0"/>
              <a:t> </a:t>
            </a:r>
            <a:r>
              <a:rPr kumimoji="1" lang="en-US" altLang="zh-CN" sz="3200" i="1" dirty="0"/>
              <a:t>a</a:t>
            </a:r>
            <a:r>
              <a:rPr kumimoji="1" lang="zh-CN" altLang="en-US" sz="3200" i="1" dirty="0"/>
              <a:t> </a:t>
            </a:r>
            <a:r>
              <a:rPr kumimoji="1" lang="en-US" altLang="zh-CN" sz="3200" i="1" dirty="0"/>
              <a:t>pre-warmed</a:t>
            </a:r>
            <a:r>
              <a:rPr kumimoji="1" lang="zh-CN" altLang="en-US" sz="3200" i="1" dirty="0"/>
              <a:t> </a:t>
            </a:r>
            <a:r>
              <a:rPr kumimoji="1" lang="en-US" altLang="zh-CN" sz="3200" i="1" dirty="0"/>
              <a:t>pod</a:t>
            </a:r>
            <a:r>
              <a:rPr kumimoji="1" lang="zh-CN" altLang="en-US" sz="3200" dirty="0"/>
              <a:t> </a:t>
            </a:r>
            <a:r>
              <a:rPr kumimoji="1" lang="en-US" altLang="zh-CN" sz="3200" dirty="0"/>
              <a:t>from</a:t>
            </a:r>
            <a:r>
              <a:rPr kumimoji="1" lang="zh-CN" altLang="en-US" sz="3200" dirty="0"/>
              <a:t> </a:t>
            </a:r>
            <a:r>
              <a:rPr kumimoji="1" lang="en-US" altLang="zh-CN" sz="3200" dirty="0"/>
              <a:t>the</a:t>
            </a:r>
            <a:r>
              <a:rPr kumimoji="1" lang="zh-CN" altLang="en-US" sz="3200" dirty="0"/>
              <a:t> </a:t>
            </a:r>
            <a:r>
              <a:rPr kumimoji="1" lang="en-US" altLang="zh-CN" sz="3200" dirty="0"/>
              <a:t>pool.</a:t>
            </a:r>
            <a:endParaRPr kumimoji="1" lang="zh-CN" altLang="en-US" sz="3200" dirty="0"/>
          </a:p>
        </p:txBody>
      </p:sp>
    </p:spTree>
    <p:extLst>
      <p:ext uri="{BB962C8B-B14F-4D97-AF65-F5344CB8AC3E}">
        <p14:creationId xmlns:p14="http://schemas.microsoft.com/office/powerpoint/2010/main" val="3006311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Implementation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adopting</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prewarmed</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pod</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05E951E-03C9-B44F-A50B-2E6969E880D8}"/>
              </a:ext>
            </a:extLst>
          </p:cNvPr>
          <p:cNvSpPr txBox="1"/>
          <p:nvPr/>
        </p:nvSpPr>
        <p:spPr>
          <a:xfrm>
            <a:off x="635895" y="2338084"/>
            <a:ext cx="10730444" cy="35394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HTTP/</a:t>
            </a:r>
            <a:r>
              <a:rPr kumimoji="1" lang="en-US" altLang="zh-CN" sz="3200" dirty="0" err="1"/>
              <a:t>gRPC</a:t>
            </a:r>
            <a:r>
              <a:rPr kumimoji="1" lang="zh-CN" altLang="en-US" sz="3200" dirty="0"/>
              <a:t> </a:t>
            </a:r>
            <a:r>
              <a:rPr kumimoji="1" lang="en-US" altLang="zh-CN" sz="3200" dirty="0"/>
              <a:t>for</a:t>
            </a:r>
            <a:r>
              <a:rPr kumimoji="1" lang="zh-CN" altLang="en-US" sz="3200" dirty="0"/>
              <a:t> </a:t>
            </a:r>
            <a:r>
              <a:rPr kumimoji="1" lang="en-US" altLang="zh-CN" sz="3200" dirty="0" err="1"/>
              <a:t>FaaS</a:t>
            </a:r>
            <a:r>
              <a:rPr kumimoji="1" lang="zh-CN" altLang="en-US" sz="3200" dirty="0"/>
              <a:t> </a:t>
            </a:r>
            <a:r>
              <a:rPr kumimoji="1" lang="en-US" altLang="zh-CN" sz="3200" dirty="0"/>
              <a:t>scenarios</a:t>
            </a:r>
          </a:p>
          <a:p>
            <a:pPr marL="742950" lvl="1" indent="-285750">
              <a:buFont typeface="Arial" panose="020B0604020202020204" pitchFamily="34" charset="0"/>
              <a:buChar char="•"/>
            </a:pPr>
            <a:r>
              <a:rPr kumimoji="1" lang="en-US" altLang="zh-CN" sz="3200" dirty="0"/>
              <a:t>alternative:</a:t>
            </a:r>
            <a:r>
              <a:rPr kumimoji="1" lang="zh-CN" altLang="en-US" sz="3200" dirty="0"/>
              <a:t> </a:t>
            </a:r>
            <a:r>
              <a:rPr kumimoji="1" lang="en-US" altLang="zh-CN" sz="3200" dirty="0"/>
              <a:t>Downward</a:t>
            </a:r>
            <a:r>
              <a:rPr kumimoji="1" lang="zh-CN" altLang="en-US" sz="3200" dirty="0"/>
              <a:t> </a:t>
            </a:r>
            <a:r>
              <a:rPr kumimoji="1" lang="en-US" altLang="zh-CN" sz="3200" dirty="0"/>
              <a:t>API</a:t>
            </a:r>
            <a:r>
              <a:rPr kumimoji="1" lang="zh-CN" altLang="en-US" sz="3200" dirty="0"/>
              <a:t> </a:t>
            </a:r>
            <a:r>
              <a:rPr kumimoji="1" lang="en-US" altLang="zh-CN" sz="3200" dirty="0"/>
              <a:t>+</a:t>
            </a:r>
            <a:r>
              <a:rPr kumimoji="1" lang="zh-CN" altLang="en-US" sz="3200" dirty="0"/>
              <a:t> </a:t>
            </a:r>
            <a:r>
              <a:rPr kumimoji="1" lang="en-US" altLang="zh-CN" sz="3200" dirty="0"/>
              <a:t>Volume</a:t>
            </a:r>
            <a:r>
              <a:rPr kumimoji="1" lang="zh-CN" altLang="en-US" sz="3200" dirty="0"/>
              <a:t> </a:t>
            </a:r>
            <a:r>
              <a:rPr kumimoji="1" lang="en-US" altLang="zh-CN" sz="3200" dirty="0"/>
              <a:t>Mount</a:t>
            </a:r>
            <a:r>
              <a:rPr kumimoji="1" lang="zh-CN" altLang="en-US" sz="3200" dirty="0"/>
              <a:t> </a:t>
            </a:r>
            <a:r>
              <a:rPr kumimoji="1" lang="en-US" altLang="zh-CN" sz="3200" dirty="0"/>
              <a:t>+</a:t>
            </a:r>
            <a:r>
              <a:rPr kumimoji="1" lang="zh-CN" altLang="en-US" sz="3200" dirty="0"/>
              <a:t> </a:t>
            </a:r>
            <a:r>
              <a:rPr kumimoji="1" lang="en-US" altLang="zh-CN" sz="3200" dirty="0"/>
              <a:t>File</a:t>
            </a:r>
            <a:r>
              <a:rPr kumimoji="1" lang="zh-CN" altLang="en-US" sz="3200" dirty="0"/>
              <a:t> </a:t>
            </a:r>
            <a:r>
              <a:rPr kumimoji="1" lang="en-US" altLang="zh-CN" sz="3200" dirty="0"/>
              <a:t>Watcher</a:t>
            </a:r>
          </a:p>
          <a:p>
            <a:pPr marL="742950" lvl="1" indent="-285750">
              <a:buFont typeface="Arial" panose="020B0604020202020204" pitchFamily="34" charset="0"/>
              <a:buChar char="•"/>
            </a:pPr>
            <a:endParaRPr kumimoji="1" lang="en-US" altLang="zh-CN" sz="3200" dirty="0"/>
          </a:p>
          <a:p>
            <a:pPr marL="285750" indent="-285750">
              <a:buFont typeface="Arial" panose="020B0604020202020204" pitchFamily="34" charset="0"/>
              <a:buChar char="•"/>
            </a:pPr>
            <a:r>
              <a:rPr kumimoji="1" lang="en-US" altLang="zh-CN" sz="3200" dirty="0"/>
              <a:t>Using</a:t>
            </a:r>
            <a:r>
              <a:rPr kumimoji="1" lang="zh-CN" altLang="en-US" sz="3200" dirty="0"/>
              <a:t> </a:t>
            </a:r>
            <a:r>
              <a:rPr kumimoji="1" lang="en-US" altLang="zh-CN" sz="3200" dirty="0"/>
              <a:t>Ephemeral Containers</a:t>
            </a:r>
          </a:p>
          <a:p>
            <a:pPr marL="285750" indent="-285750">
              <a:buFont typeface="Arial" panose="020B0604020202020204" pitchFamily="34" charset="0"/>
              <a:buChar char="•"/>
            </a:pPr>
            <a:endParaRPr kumimoji="1" lang="en-US" altLang="zh-CN" sz="3200" dirty="0"/>
          </a:p>
          <a:p>
            <a:pPr marL="285750" indent="-285750">
              <a:buFont typeface="Arial" panose="020B0604020202020204" pitchFamily="34" charset="0"/>
              <a:buChar char="•"/>
            </a:pPr>
            <a:r>
              <a:rPr kumimoji="1" lang="en-US" altLang="zh-CN" sz="3200" dirty="0"/>
              <a:t>Patching</a:t>
            </a:r>
            <a:r>
              <a:rPr kumimoji="1" lang="zh-CN" altLang="en-US" sz="3200" dirty="0"/>
              <a:t> </a:t>
            </a:r>
            <a:r>
              <a:rPr kumimoji="1" lang="en-US" altLang="zh-CN" sz="3200" dirty="0" err="1"/>
              <a:t>kubelet</a:t>
            </a:r>
            <a:r>
              <a:rPr kumimoji="1" lang="zh-CN" altLang="en-US" sz="3200" dirty="0"/>
              <a:t> </a:t>
            </a:r>
            <a:r>
              <a:rPr kumimoji="1" lang="en-US" altLang="zh-CN" sz="3200" dirty="0"/>
              <a:t>to</a:t>
            </a:r>
            <a:r>
              <a:rPr kumimoji="1" lang="zh-CN" altLang="en-US" sz="3200" dirty="0"/>
              <a:t> </a:t>
            </a:r>
            <a:r>
              <a:rPr kumimoji="1" lang="en-US" altLang="zh-CN" sz="3200" dirty="0"/>
              <a:t>enable</a:t>
            </a:r>
            <a:r>
              <a:rPr kumimoji="1" lang="zh-CN" altLang="en-US" sz="3200" dirty="0"/>
              <a:t> </a:t>
            </a:r>
            <a:r>
              <a:rPr kumimoji="1" lang="en-US" altLang="zh-CN" sz="3200" dirty="0"/>
              <a:t>substitution</a:t>
            </a:r>
            <a:r>
              <a:rPr kumimoji="1" lang="zh-CN" altLang="en-US" sz="3200" dirty="0"/>
              <a:t> </a:t>
            </a:r>
            <a:r>
              <a:rPr kumimoji="1" lang="en-US" altLang="zh-CN" sz="3200" dirty="0"/>
              <a:t>of</a:t>
            </a:r>
            <a:r>
              <a:rPr kumimoji="1" lang="zh-CN" altLang="en-US" sz="3200" dirty="0"/>
              <a:t> </a:t>
            </a:r>
            <a:r>
              <a:rPr kumimoji="1" lang="en-US" altLang="zh-CN" sz="3200" dirty="0"/>
              <a:t>Pod</a:t>
            </a:r>
            <a:r>
              <a:rPr kumimoji="1" lang="zh-CN" altLang="en-US" sz="3200" dirty="0"/>
              <a:t> </a:t>
            </a:r>
            <a:r>
              <a:rPr kumimoji="1" lang="en-US" altLang="zh-CN" sz="3200" dirty="0"/>
              <a:t>containers</a:t>
            </a:r>
            <a:r>
              <a:rPr kumimoji="1" lang="zh-CN" altLang="en-US" sz="3200" dirty="0"/>
              <a:t> </a:t>
            </a:r>
            <a:br>
              <a:rPr kumimoji="1" lang="en-US" altLang="zh-CN" sz="3200" dirty="0"/>
            </a:br>
            <a:r>
              <a:rPr kumimoji="1" lang="en-US" altLang="zh-CN" sz="3200" dirty="0"/>
              <a:t>at</a:t>
            </a:r>
            <a:r>
              <a:rPr kumimoji="1" lang="zh-CN" altLang="en-US" sz="3200" dirty="0"/>
              <a:t> </a:t>
            </a:r>
            <a:r>
              <a:rPr kumimoji="1" lang="en-US" altLang="zh-CN" sz="3200" dirty="0"/>
              <a:t>run</a:t>
            </a:r>
            <a:r>
              <a:rPr kumimoji="1" lang="zh-CN" altLang="en-US" sz="3200" dirty="0"/>
              <a:t> </a:t>
            </a:r>
            <a:r>
              <a:rPr kumimoji="1" lang="en-US" altLang="zh-CN" sz="3200" dirty="0"/>
              <a:t>time</a:t>
            </a:r>
            <a:endParaRPr kumimoji="1" lang="zh-CN" altLang="en-US" sz="3200" dirty="0"/>
          </a:p>
        </p:txBody>
      </p:sp>
    </p:spTree>
    <p:extLst>
      <p:ext uri="{BB962C8B-B14F-4D97-AF65-F5344CB8AC3E}">
        <p14:creationId xmlns:p14="http://schemas.microsoft.com/office/powerpoint/2010/main" val="334924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0043B9-5A71-C04B-8DDE-F8BC4F75A04B}"/>
              </a:ext>
            </a:extLst>
          </p:cNvPr>
          <p:cNvPicPr>
            <a:picLocks noChangeAspect="1"/>
          </p:cNvPicPr>
          <p:nvPr/>
        </p:nvPicPr>
        <p:blipFill>
          <a:blip r:embed="rId3"/>
          <a:stretch>
            <a:fillRect/>
          </a:stretch>
        </p:blipFill>
        <p:spPr>
          <a:xfrm>
            <a:off x="5226161" y="3321934"/>
            <a:ext cx="6569015" cy="3387149"/>
          </a:xfrm>
          <a:prstGeom prst="rect">
            <a:avLst/>
          </a:prstGeom>
        </p:spPr>
      </p:pic>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Implementation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maintaining</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the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size</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of</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the</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pool</a:t>
            </a:r>
            <a:endParaRPr lang="en-US" sz="24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CE436A85-B4B6-1C46-A0EE-81AF7870FEF4}"/>
              </a:ext>
            </a:extLst>
          </p:cNvPr>
          <p:cNvSpPr/>
          <p:nvPr/>
        </p:nvSpPr>
        <p:spPr>
          <a:xfrm>
            <a:off x="5226161" y="3120998"/>
            <a:ext cx="2056382" cy="1776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505E951E-03C9-B44F-A50B-2E6969E880D8}"/>
              </a:ext>
            </a:extLst>
          </p:cNvPr>
          <p:cNvSpPr txBox="1"/>
          <p:nvPr/>
        </p:nvSpPr>
        <p:spPr>
          <a:xfrm>
            <a:off x="643130" y="2343117"/>
            <a:ext cx="10730444" cy="206210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latin typeface="Calibri" panose="020F0502020204030204" pitchFamily="34" charset="0"/>
                <a:cs typeface="Calibri" panose="020F0502020204030204" pitchFamily="34" charset="0"/>
              </a:rPr>
              <a:t>An</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algorithm</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that</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automatically</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adjusts</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the</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size</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of</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pool</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based</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on</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its</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usage.</a:t>
            </a:r>
          </a:p>
          <a:p>
            <a:pPr marL="285750" indent="-285750">
              <a:buFont typeface="Arial" panose="020B0604020202020204" pitchFamily="34" charset="0"/>
              <a:buChar char="•"/>
            </a:pPr>
            <a:endParaRPr kumimoji="1" lang="en-US" altLang="zh-CN"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kumimoji="1" lang="en-US" altLang="zh-CN" sz="3200" dirty="0">
                <a:latin typeface="Calibri" panose="020F0502020204030204" pitchFamily="34" charset="0"/>
                <a:cs typeface="Calibri" panose="020F0502020204030204" pitchFamily="34" charset="0"/>
              </a:rPr>
              <a:t>Scale</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out</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scale</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in</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based</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on</a:t>
            </a:r>
            <a:r>
              <a:rPr kumimoji="1" lang="zh-CN" altLang="en-US" sz="3200" dirty="0">
                <a:latin typeface="Calibri" panose="020F0502020204030204" pitchFamily="34" charset="0"/>
                <a:cs typeface="Calibri" panose="020F0502020204030204" pitchFamily="34" charset="0"/>
              </a:rPr>
              <a:t> </a:t>
            </a:r>
            <a:r>
              <a:rPr kumimoji="1" lang="en-US" altLang="zh-CN" sz="3200" dirty="0">
                <a:latin typeface="Calibri" panose="020F0502020204030204" pitchFamily="34" charset="0"/>
                <a:cs typeface="Calibri" panose="020F0502020204030204" pitchFamily="34" charset="0"/>
              </a:rPr>
              <a:t>metrics</a:t>
            </a:r>
            <a:endParaRPr kumimoji="1" lang="zh-CN" altLang="en-US" sz="3200" dirty="0">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DBB25E1E-8881-3842-A030-F72B9C917F1D}"/>
              </a:ext>
            </a:extLst>
          </p:cNvPr>
          <p:cNvSpPr txBox="1"/>
          <p:nvPr/>
        </p:nvSpPr>
        <p:spPr>
          <a:xfrm>
            <a:off x="2595833" y="5876479"/>
            <a:ext cx="2722925" cy="646331"/>
          </a:xfrm>
          <a:prstGeom prst="rect">
            <a:avLst/>
          </a:prstGeom>
          <a:noFill/>
        </p:spPr>
        <p:txBody>
          <a:bodyPr wrap="none" rtlCol="0">
            <a:spAutoFit/>
          </a:bodyPr>
          <a:lstStyle/>
          <a:p>
            <a:pPr algn="r"/>
            <a:r>
              <a:rPr kumimoji="1" lang="en-US" altLang="zh-CN" dirty="0">
                <a:solidFill>
                  <a:schemeClr val="bg1">
                    <a:lumMod val="65000"/>
                  </a:schemeClr>
                </a:solidFill>
              </a:rPr>
              <a:t>Slow</a:t>
            </a:r>
            <a:r>
              <a:rPr kumimoji="1" lang="zh-CN" altLang="en-US" dirty="0">
                <a:solidFill>
                  <a:schemeClr val="bg1">
                    <a:lumMod val="65000"/>
                  </a:schemeClr>
                </a:solidFill>
              </a:rPr>
              <a:t> </a:t>
            </a:r>
            <a:r>
              <a:rPr kumimoji="1" lang="en-US" altLang="zh-CN" dirty="0">
                <a:solidFill>
                  <a:schemeClr val="bg1">
                    <a:lumMod val="65000"/>
                  </a:schemeClr>
                </a:solidFill>
              </a:rPr>
              <a:t>&amp;</a:t>
            </a:r>
            <a:r>
              <a:rPr kumimoji="1" lang="zh-CN" altLang="en-US" dirty="0">
                <a:solidFill>
                  <a:schemeClr val="bg1">
                    <a:lumMod val="65000"/>
                  </a:schemeClr>
                </a:solidFill>
              </a:rPr>
              <a:t> </a:t>
            </a:r>
            <a:r>
              <a:rPr kumimoji="1" lang="en-US" altLang="zh-CN" dirty="0">
                <a:solidFill>
                  <a:schemeClr val="bg1">
                    <a:lumMod val="65000"/>
                  </a:schemeClr>
                </a:solidFill>
              </a:rPr>
              <a:t>delayed</a:t>
            </a:r>
            <a:r>
              <a:rPr kumimoji="1" lang="zh-CN" altLang="en-US" dirty="0">
                <a:solidFill>
                  <a:schemeClr val="bg1">
                    <a:lumMod val="65000"/>
                  </a:schemeClr>
                </a:solidFill>
              </a:rPr>
              <a:t> </a:t>
            </a:r>
            <a:r>
              <a:rPr kumimoji="1" lang="en-US" altLang="zh-CN" dirty="0">
                <a:solidFill>
                  <a:schemeClr val="bg1">
                    <a:lumMod val="65000"/>
                  </a:schemeClr>
                </a:solidFill>
              </a:rPr>
              <a:t>scale</a:t>
            </a:r>
            <a:r>
              <a:rPr kumimoji="1" lang="zh-CN" altLang="en-US" dirty="0">
                <a:solidFill>
                  <a:schemeClr val="bg1">
                    <a:lumMod val="65000"/>
                  </a:schemeClr>
                </a:solidFill>
              </a:rPr>
              <a:t> </a:t>
            </a:r>
            <a:r>
              <a:rPr kumimoji="1" lang="en-US" altLang="zh-CN" dirty="0">
                <a:solidFill>
                  <a:schemeClr val="bg1">
                    <a:lumMod val="65000"/>
                  </a:schemeClr>
                </a:solidFill>
              </a:rPr>
              <a:t>in</a:t>
            </a:r>
          </a:p>
          <a:p>
            <a:pPr algn="r"/>
            <a:r>
              <a:rPr kumimoji="1" lang="en-US" altLang="zh-CN" dirty="0">
                <a:solidFill>
                  <a:schemeClr val="bg1">
                    <a:lumMod val="65000"/>
                  </a:schemeClr>
                </a:solidFill>
              </a:rPr>
              <a:t>Fast</a:t>
            </a:r>
            <a:r>
              <a:rPr kumimoji="1" lang="zh-CN" altLang="en-US" dirty="0">
                <a:solidFill>
                  <a:schemeClr val="bg1">
                    <a:lumMod val="65000"/>
                  </a:schemeClr>
                </a:solidFill>
              </a:rPr>
              <a:t> </a:t>
            </a:r>
            <a:r>
              <a:rPr kumimoji="1" lang="en-US" altLang="zh-CN" dirty="0">
                <a:solidFill>
                  <a:schemeClr val="bg1">
                    <a:lumMod val="65000"/>
                  </a:schemeClr>
                </a:solidFill>
              </a:rPr>
              <a:t>&amp;</a:t>
            </a:r>
            <a:r>
              <a:rPr kumimoji="1" lang="zh-CN" altLang="en-US" dirty="0">
                <a:solidFill>
                  <a:schemeClr val="bg1">
                    <a:lumMod val="65000"/>
                  </a:schemeClr>
                </a:solidFill>
              </a:rPr>
              <a:t> </a:t>
            </a:r>
            <a:r>
              <a:rPr kumimoji="1" lang="en-US" altLang="zh-CN" dirty="0">
                <a:solidFill>
                  <a:schemeClr val="bg1">
                    <a:lumMod val="65000"/>
                  </a:schemeClr>
                </a:solidFill>
              </a:rPr>
              <a:t>immediate</a:t>
            </a:r>
            <a:r>
              <a:rPr kumimoji="1" lang="zh-CN" altLang="en-US" dirty="0">
                <a:solidFill>
                  <a:schemeClr val="bg1">
                    <a:lumMod val="65000"/>
                  </a:schemeClr>
                </a:solidFill>
              </a:rPr>
              <a:t> </a:t>
            </a:r>
            <a:r>
              <a:rPr kumimoji="1" lang="en-US" altLang="zh-CN" dirty="0">
                <a:solidFill>
                  <a:schemeClr val="bg1">
                    <a:lumMod val="65000"/>
                  </a:schemeClr>
                </a:solidFill>
              </a:rPr>
              <a:t>scale</a:t>
            </a:r>
            <a:r>
              <a:rPr kumimoji="1" lang="zh-CN" altLang="en-US" dirty="0">
                <a:solidFill>
                  <a:schemeClr val="bg1">
                    <a:lumMod val="65000"/>
                  </a:schemeClr>
                </a:solidFill>
              </a:rPr>
              <a:t> </a:t>
            </a:r>
            <a:r>
              <a:rPr kumimoji="1" lang="en-US" altLang="zh-CN" dirty="0">
                <a:solidFill>
                  <a:schemeClr val="bg1">
                    <a:lumMod val="65000"/>
                  </a:schemeClr>
                </a:solidFill>
              </a:rPr>
              <a:t>out</a:t>
            </a:r>
          </a:p>
        </p:txBody>
      </p:sp>
    </p:spTree>
    <p:extLst>
      <p:ext uri="{BB962C8B-B14F-4D97-AF65-F5344CB8AC3E}">
        <p14:creationId xmlns:p14="http://schemas.microsoft.com/office/powerpoint/2010/main" val="3080539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DC29058-5CA4-7444-84FB-19552628A5DC}"/>
              </a:ext>
            </a:extLst>
          </p:cNvPr>
          <p:cNvSpPr txBox="1">
            <a:spLocks/>
          </p:cNvSpPr>
          <p:nvPr/>
        </p:nvSpPr>
        <p:spPr>
          <a:xfrm>
            <a:off x="0" y="1238491"/>
            <a:ext cx="12191999" cy="2362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solidFill>
                  <a:schemeClr val="tx1">
                    <a:lumMod val="65000"/>
                    <a:lumOff val="35000"/>
                  </a:schemeClr>
                </a:solidFill>
                <a:latin typeface="Arial" panose="020B0604020202020204" pitchFamily="34" charset="0"/>
                <a:cs typeface="Arial" panose="020B0604020202020204" pitchFamily="34" charset="0"/>
              </a:rPr>
              <a:t>Average</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Cold-Start</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Time</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After</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the</a:t>
            </a:r>
            <a:r>
              <a:rPr lang="zh-CN" altLang="en-US" sz="28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800" dirty="0">
                <a:solidFill>
                  <a:schemeClr val="tx1">
                    <a:lumMod val="65000"/>
                    <a:lumOff val="35000"/>
                  </a:schemeClr>
                </a:solidFill>
                <a:latin typeface="Arial" panose="020B0604020202020204" pitchFamily="34" charset="0"/>
                <a:cs typeface="Arial" panose="020B0604020202020204" pitchFamily="34" charset="0"/>
              </a:rPr>
              <a:t>Optimization:</a:t>
            </a:r>
            <a:endParaRPr lang="en-US" sz="28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756E4BA-75C6-3F4E-9007-505FE897ED70}"/>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965F4D31-29F8-9B4A-A82C-1C81CB70CA52}"/>
              </a:ext>
            </a:extLst>
          </p:cNvPr>
          <p:cNvSpPr txBox="1"/>
          <p:nvPr/>
        </p:nvSpPr>
        <p:spPr>
          <a:xfrm>
            <a:off x="1" y="2899882"/>
            <a:ext cx="12191998" cy="707886"/>
          </a:xfrm>
          <a:prstGeom prst="rect">
            <a:avLst/>
          </a:prstGeom>
          <a:noFill/>
        </p:spPr>
        <p:txBody>
          <a:bodyPr wrap="square" rtlCol="0">
            <a:spAutoFit/>
          </a:bodyPr>
          <a:lstStyle/>
          <a:p>
            <a:pPr algn="ctr"/>
            <a:r>
              <a:rPr kumimoji="1" lang="zh-CN" altLang="en-US" sz="4000" dirty="0"/>
              <a:t>  </a:t>
            </a:r>
            <a:r>
              <a:rPr kumimoji="1" lang="en-US" altLang="zh-CN" sz="4000" dirty="0"/>
              <a:t>1.8s</a:t>
            </a:r>
            <a:endParaRPr kumimoji="1" lang="zh-CN" altLang="en-US" sz="4000" dirty="0"/>
          </a:p>
        </p:txBody>
      </p:sp>
      <p:sp>
        <p:nvSpPr>
          <p:cNvPr id="3" name="文本框 2">
            <a:extLst>
              <a:ext uri="{FF2B5EF4-FFF2-40B4-BE49-F238E27FC236}">
                <a16:creationId xmlns:a16="http://schemas.microsoft.com/office/drawing/2014/main" id="{EA1876F7-93CB-7047-9519-B3C28D2EBED8}"/>
              </a:ext>
            </a:extLst>
          </p:cNvPr>
          <p:cNvSpPr txBox="1"/>
          <p:nvPr/>
        </p:nvSpPr>
        <p:spPr>
          <a:xfrm>
            <a:off x="0" y="3855140"/>
            <a:ext cx="12191999" cy="369332"/>
          </a:xfrm>
          <a:prstGeom prst="rect">
            <a:avLst/>
          </a:prstGeom>
          <a:noFill/>
        </p:spPr>
        <p:txBody>
          <a:bodyPr wrap="square" rtlCol="0">
            <a:spAutoFit/>
          </a:bodyPr>
          <a:lstStyle/>
          <a:p>
            <a:pPr algn="ctr"/>
            <a:r>
              <a:rPr kumimoji="1" lang="en-US" altLang="zh-CN" dirty="0"/>
              <a:t>(</a:t>
            </a:r>
            <a:r>
              <a:rPr kumimoji="1" lang="zh-CN" altLang="en-US" dirty="0"/>
              <a:t> </a:t>
            </a:r>
            <a:r>
              <a:rPr kumimoji="1" lang="en-US" altLang="zh-CN" dirty="0"/>
              <a:t>measured</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very</a:t>
            </a:r>
            <a:r>
              <a:rPr kumimoji="1" lang="zh-CN" altLang="en-US" dirty="0"/>
              <a:t> </a:t>
            </a:r>
            <a:r>
              <a:rPr kumimoji="1" lang="en-US" altLang="zh-CN" dirty="0"/>
              <a:t>simple</a:t>
            </a:r>
            <a:r>
              <a:rPr kumimoji="1" lang="zh-CN" altLang="en-US" dirty="0"/>
              <a:t> </a:t>
            </a:r>
            <a:r>
              <a:rPr kumimoji="1" lang="en-US" altLang="zh-CN" dirty="0"/>
              <a:t>Java</a:t>
            </a:r>
            <a:r>
              <a:rPr kumimoji="1" lang="zh-CN" altLang="en-US" dirty="0"/>
              <a:t> </a:t>
            </a:r>
            <a:r>
              <a:rPr kumimoji="1" lang="en-US" altLang="zh-CN" dirty="0"/>
              <a:t>http</a:t>
            </a:r>
            <a:r>
              <a:rPr kumimoji="1" lang="zh-CN" altLang="en-US" dirty="0"/>
              <a:t> </a:t>
            </a:r>
            <a:r>
              <a:rPr kumimoji="1" lang="en-US" altLang="zh-CN" dirty="0"/>
              <a:t>server</a:t>
            </a:r>
            <a:r>
              <a:rPr kumimoji="1" lang="zh-CN" altLang="en-US" dirty="0"/>
              <a:t> </a:t>
            </a:r>
            <a:r>
              <a:rPr kumimoji="1" lang="en-US" altLang="zh-CN" dirty="0"/>
              <a:t>)</a:t>
            </a:r>
            <a:endParaRPr kumimoji="1" lang="zh-CN" altLang="en-US" dirty="0"/>
          </a:p>
        </p:txBody>
      </p:sp>
      <p:sp>
        <p:nvSpPr>
          <p:cNvPr id="7" name="文本框 6">
            <a:extLst>
              <a:ext uri="{FF2B5EF4-FFF2-40B4-BE49-F238E27FC236}">
                <a16:creationId xmlns:a16="http://schemas.microsoft.com/office/drawing/2014/main" id="{F773FC07-C95E-C345-9F8D-00552D565486}"/>
              </a:ext>
            </a:extLst>
          </p:cNvPr>
          <p:cNvSpPr txBox="1"/>
          <p:nvPr/>
        </p:nvSpPr>
        <p:spPr>
          <a:xfrm>
            <a:off x="-1" y="4806052"/>
            <a:ext cx="12191999" cy="738664"/>
          </a:xfrm>
          <a:prstGeom prst="rect">
            <a:avLst/>
          </a:prstGeom>
          <a:noFill/>
        </p:spPr>
        <p:txBody>
          <a:bodyPr wrap="square" rtlCol="0">
            <a:spAutoFit/>
          </a:bodyPr>
          <a:lstStyle/>
          <a:p>
            <a:pPr algn="ctr"/>
            <a:r>
              <a:rPr kumimoji="1" lang="en-US" altLang="zh-CN" sz="2400" dirty="0"/>
              <a:t>A</a:t>
            </a:r>
            <a:r>
              <a:rPr kumimoji="1" lang="zh-CN" altLang="en-US" sz="2400" dirty="0"/>
              <a:t> </a:t>
            </a:r>
            <a:r>
              <a:rPr kumimoji="1" lang="en-US" altLang="zh-CN" sz="2400" dirty="0"/>
              <a:t>90%</a:t>
            </a:r>
            <a:r>
              <a:rPr kumimoji="1" lang="zh-CN" altLang="en-US" sz="2400" dirty="0"/>
              <a:t> </a:t>
            </a:r>
            <a:r>
              <a:rPr kumimoji="1" lang="en-US" altLang="zh-CN" sz="2400" dirty="0"/>
              <a:t>improvement,</a:t>
            </a:r>
          </a:p>
          <a:p>
            <a:pPr algn="ctr"/>
            <a:r>
              <a:rPr kumimoji="1" lang="en-US" altLang="zh-CN" dirty="0"/>
              <a:t>Could</a:t>
            </a:r>
            <a:r>
              <a:rPr kumimoji="1" lang="zh-CN" altLang="en-US" dirty="0"/>
              <a:t> </a:t>
            </a:r>
            <a:r>
              <a:rPr kumimoji="1" lang="en-US" altLang="zh-CN" dirty="0"/>
              <a:t>mean</a:t>
            </a:r>
            <a:r>
              <a:rPr kumimoji="1" lang="zh-CN" altLang="en-US" dirty="0"/>
              <a:t> </a:t>
            </a:r>
            <a:r>
              <a:rPr kumimoji="1" lang="en-US" altLang="zh-CN" dirty="0"/>
              <a:t>the</a:t>
            </a:r>
            <a:r>
              <a:rPr kumimoji="1" lang="zh-CN" altLang="en-US" dirty="0"/>
              <a:t> </a:t>
            </a:r>
            <a:r>
              <a:rPr kumimoji="1" lang="en-US" altLang="zh-CN" dirty="0"/>
              <a:t>difference</a:t>
            </a:r>
            <a:r>
              <a:rPr kumimoji="1" lang="zh-CN" altLang="en-US" dirty="0"/>
              <a:t> </a:t>
            </a:r>
            <a:r>
              <a:rPr kumimoji="1" lang="en-US" altLang="zh-CN" dirty="0"/>
              <a:t>between</a:t>
            </a:r>
            <a:r>
              <a:rPr kumimoji="1" lang="zh-CN" altLang="en-US" dirty="0"/>
              <a:t> </a:t>
            </a:r>
            <a:r>
              <a:rPr kumimoji="1" lang="en-US" altLang="zh-CN" dirty="0"/>
              <a:t>adopting</a:t>
            </a:r>
            <a:r>
              <a:rPr kumimoji="1" lang="zh-CN" altLang="en-US" dirty="0"/>
              <a:t> </a:t>
            </a:r>
            <a:r>
              <a:rPr kumimoji="1" lang="en-US" altLang="zh-CN" dirty="0"/>
              <a:t>or</a:t>
            </a:r>
            <a:r>
              <a:rPr kumimoji="1" lang="zh-CN" altLang="en-US" dirty="0"/>
              <a:t> </a:t>
            </a:r>
            <a:r>
              <a:rPr kumimoji="1" lang="en-US" altLang="zh-CN" dirty="0"/>
              <a:t>not</a:t>
            </a:r>
            <a:r>
              <a:rPr kumimoji="1" lang="zh-CN" altLang="en-US" dirty="0"/>
              <a:t> </a:t>
            </a:r>
            <a:r>
              <a:rPr kumimoji="1" lang="en-US" altLang="zh-CN" dirty="0"/>
              <a:t>adopting</a:t>
            </a:r>
            <a:r>
              <a:rPr kumimoji="1" lang="zh-CN" altLang="en-US" dirty="0"/>
              <a:t> </a:t>
            </a:r>
            <a:r>
              <a:rPr kumimoji="1" lang="en-US" altLang="zh-CN" dirty="0"/>
              <a:t>scale-to-zero</a:t>
            </a:r>
            <a:r>
              <a:rPr kumimoji="1" lang="zh-CN" altLang="en-US" dirty="0"/>
              <a:t> </a:t>
            </a:r>
            <a:r>
              <a:rPr kumimoji="1" lang="en-US" altLang="zh-CN" dirty="0"/>
              <a:t>&amp;</a:t>
            </a:r>
            <a:r>
              <a:rPr kumimoji="1" lang="zh-CN" altLang="en-US" dirty="0"/>
              <a:t> </a:t>
            </a:r>
            <a:r>
              <a:rPr kumimoji="1" lang="en-US" altLang="zh-CN" dirty="0"/>
              <a:t>cold</a:t>
            </a:r>
            <a:r>
              <a:rPr kumimoji="1" lang="zh-CN" altLang="en-US" dirty="0"/>
              <a:t> </a:t>
            </a:r>
            <a:r>
              <a:rPr kumimoji="1" lang="en-US" altLang="zh-CN" dirty="0"/>
              <a:t>start.</a:t>
            </a:r>
            <a:endParaRPr kumimoji="1" lang="zh-CN" altLang="en-US" dirty="0"/>
          </a:p>
        </p:txBody>
      </p:sp>
      <p:pic>
        <p:nvPicPr>
          <p:cNvPr id="8" name="图片 7">
            <a:extLst>
              <a:ext uri="{FF2B5EF4-FFF2-40B4-BE49-F238E27FC236}">
                <a16:creationId xmlns:a16="http://schemas.microsoft.com/office/drawing/2014/main" id="{500F15F8-F051-0A41-9FBE-9257388A9367}"/>
              </a:ext>
            </a:extLst>
          </p:cNvPr>
          <p:cNvPicPr>
            <a:picLocks noChangeAspect="1"/>
          </p:cNvPicPr>
          <p:nvPr/>
        </p:nvPicPr>
        <p:blipFill>
          <a:blip r:embed="rId3"/>
          <a:stretch>
            <a:fillRect/>
          </a:stretch>
        </p:blipFill>
        <p:spPr>
          <a:xfrm>
            <a:off x="5120835" y="2830100"/>
            <a:ext cx="863278" cy="863278"/>
          </a:xfrm>
          <a:prstGeom prst="rect">
            <a:avLst/>
          </a:prstGeom>
        </p:spPr>
      </p:pic>
    </p:spTree>
    <p:extLst>
      <p:ext uri="{BB962C8B-B14F-4D97-AF65-F5344CB8AC3E}">
        <p14:creationId xmlns:p14="http://schemas.microsoft.com/office/powerpoint/2010/main" val="323095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756E4BA-75C6-3F4E-9007-505FE897ED70}"/>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F16F70C9-4BE0-7642-8405-2AB21F042FBC}"/>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Further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applications:</a:t>
            </a:r>
          </a:p>
        </p:txBody>
      </p:sp>
      <p:sp>
        <p:nvSpPr>
          <p:cNvPr id="8" name="文本框 7">
            <a:extLst>
              <a:ext uri="{FF2B5EF4-FFF2-40B4-BE49-F238E27FC236}">
                <a16:creationId xmlns:a16="http://schemas.microsoft.com/office/drawing/2014/main" id="{506DF2DB-1F25-F649-B58A-7CE094C59252}"/>
              </a:ext>
            </a:extLst>
          </p:cNvPr>
          <p:cNvSpPr txBox="1"/>
          <p:nvPr/>
        </p:nvSpPr>
        <p:spPr>
          <a:xfrm>
            <a:off x="635895" y="2395959"/>
            <a:ext cx="10730444" cy="156966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Service</a:t>
            </a:r>
            <a:r>
              <a:rPr kumimoji="1" lang="zh-CN" altLang="en-US" sz="3200" dirty="0"/>
              <a:t> </a:t>
            </a:r>
            <a:r>
              <a:rPr kumimoji="1" lang="en-US" altLang="zh-CN" sz="3200" dirty="0"/>
              <a:t>Mesh</a:t>
            </a:r>
            <a:r>
              <a:rPr kumimoji="1" lang="zh-CN" altLang="en-US" sz="3200" dirty="0"/>
              <a:t> </a:t>
            </a:r>
            <a:r>
              <a:rPr kumimoji="1" lang="en-US" altLang="zh-CN" sz="3200" dirty="0"/>
              <a:t>/</a:t>
            </a:r>
            <a:r>
              <a:rPr kumimoji="1" lang="zh-CN" altLang="en-US" sz="3200" dirty="0"/>
              <a:t> </a:t>
            </a:r>
            <a:r>
              <a:rPr kumimoji="1" lang="en-US" altLang="zh-CN" sz="3200" dirty="0"/>
              <a:t>Microservices</a:t>
            </a:r>
          </a:p>
          <a:p>
            <a:pPr marL="285750" indent="-285750">
              <a:buFont typeface="Arial" panose="020B0604020202020204" pitchFamily="34" charset="0"/>
              <a:buChar char="•"/>
            </a:pPr>
            <a:r>
              <a:rPr kumimoji="1" lang="en-US" altLang="zh-CN" sz="3200" dirty="0"/>
              <a:t>Framework</a:t>
            </a:r>
            <a:r>
              <a:rPr kumimoji="1" lang="zh-CN" altLang="en-US" sz="3200" dirty="0"/>
              <a:t> </a:t>
            </a:r>
            <a:r>
              <a:rPr kumimoji="1" lang="en-US" altLang="zh-CN" sz="3200" dirty="0"/>
              <a:t>that</a:t>
            </a:r>
            <a:r>
              <a:rPr kumimoji="1" lang="zh-CN" altLang="en-US" sz="3200" dirty="0"/>
              <a:t> </a:t>
            </a:r>
            <a:r>
              <a:rPr kumimoji="1" lang="en-US" altLang="zh-CN" sz="3200" dirty="0"/>
              <a:t>takes</a:t>
            </a:r>
            <a:r>
              <a:rPr kumimoji="1" lang="zh-CN" altLang="en-US" sz="3200" dirty="0"/>
              <a:t> </a:t>
            </a:r>
            <a:r>
              <a:rPr kumimoji="1" lang="en-US" altLang="zh-CN" sz="3200" dirty="0"/>
              <a:t>a</a:t>
            </a:r>
            <a:r>
              <a:rPr kumimoji="1" lang="zh-CN" altLang="en-US" sz="3200" dirty="0"/>
              <a:t> </a:t>
            </a:r>
            <a:r>
              <a:rPr kumimoji="1" lang="en-US" altLang="zh-CN" sz="3200" dirty="0"/>
              <a:t>long</a:t>
            </a:r>
            <a:r>
              <a:rPr kumimoji="1" lang="zh-CN" altLang="en-US" sz="3200" dirty="0"/>
              <a:t> </a:t>
            </a:r>
            <a:r>
              <a:rPr kumimoji="1" lang="en-US" altLang="zh-CN" sz="3200" dirty="0"/>
              <a:t>time</a:t>
            </a:r>
            <a:r>
              <a:rPr kumimoji="1" lang="zh-CN" altLang="en-US" sz="3200" dirty="0"/>
              <a:t> </a:t>
            </a:r>
            <a:r>
              <a:rPr kumimoji="1" lang="en-US" altLang="zh-CN" sz="3200" dirty="0"/>
              <a:t>to</a:t>
            </a:r>
            <a:r>
              <a:rPr kumimoji="1" lang="zh-CN" altLang="en-US" sz="3200" dirty="0"/>
              <a:t> </a:t>
            </a:r>
            <a:r>
              <a:rPr kumimoji="1" lang="en-US" altLang="zh-CN" sz="3200" dirty="0"/>
              <a:t>start..</a:t>
            </a:r>
          </a:p>
          <a:p>
            <a:pPr marL="285750" indent="-285750">
              <a:buFont typeface="Arial" panose="020B0604020202020204" pitchFamily="34" charset="0"/>
              <a:buChar char="•"/>
            </a:pPr>
            <a:r>
              <a:rPr kumimoji="1" lang="en-US" altLang="zh-CN" sz="3200" dirty="0"/>
              <a:t>Services</a:t>
            </a:r>
            <a:r>
              <a:rPr kumimoji="1" lang="zh-CN" altLang="en-US" sz="3200" dirty="0"/>
              <a:t> </a:t>
            </a:r>
            <a:r>
              <a:rPr kumimoji="1" lang="en-US" altLang="zh-CN" sz="3200" dirty="0"/>
              <a:t>that</a:t>
            </a:r>
            <a:r>
              <a:rPr kumimoji="1" lang="zh-CN" altLang="en-US" sz="3200" dirty="0"/>
              <a:t> </a:t>
            </a:r>
            <a:r>
              <a:rPr kumimoji="1" lang="en-US" altLang="zh-CN" sz="3200" dirty="0"/>
              <a:t>require</a:t>
            </a:r>
            <a:r>
              <a:rPr kumimoji="1" lang="zh-CN" altLang="en-US" sz="3200" dirty="0"/>
              <a:t> </a:t>
            </a:r>
            <a:r>
              <a:rPr kumimoji="1" lang="en-US" altLang="zh-CN" sz="3200" dirty="0"/>
              <a:t>to</a:t>
            </a:r>
            <a:r>
              <a:rPr kumimoji="1" lang="zh-CN" altLang="en-US" sz="3200" dirty="0"/>
              <a:t> </a:t>
            </a:r>
            <a:r>
              <a:rPr kumimoji="1" lang="en-US" altLang="zh-CN" sz="3200" dirty="0"/>
              <a:t>download</a:t>
            </a:r>
            <a:r>
              <a:rPr kumimoji="1" lang="zh-CN" altLang="en-US" sz="3200" dirty="0"/>
              <a:t> </a:t>
            </a:r>
            <a:r>
              <a:rPr kumimoji="1" lang="en-US" altLang="zh-CN" sz="3200" dirty="0"/>
              <a:t>a</a:t>
            </a:r>
            <a:r>
              <a:rPr kumimoji="1" lang="zh-CN" altLang="en-US" sz="3200" dirty="0"/>
              <a:t> </a:t>
            </a:r>
            <a:r>
              <a:rPr kumimoji="1" lang="en-US" altLang="zh-CN" sz="3200" dirty="0"/>
              <a:t>lot</a:t>
            </a:r>
            <a:r>
              <a:rPr kumimoji="1" lang="zh-CN" altLang="en-US" sz="3200" dirty="0"/>
              <a:t> </a:t>
            </a:r>
            <a:r>
              <a:rPr kumimoji="1" lang="en-US" altLang="zh-CN" sz="3200" dirty="0"/>
              <a:t>of</a:t>
            </a:r>
            <a:r>
              <a:rPr kumimoji="1" lang="zh-CN" altLang="en-US" sz="3200" dirty="0"/>
              <a:t> </a:t>
            </a:r>
            <a:r>
              <a:rPr kumimoji="1" lang="en-US" altLang="zh-CN" sz="3200" dirty="0"/>
              <a:t>data..</a:t>
            </a:r>
            <a:endParaRPr kumimoji="1" lang="zh-CN" altLang="en-US" sz="3200" dirty="0"/>
          </a:p>
        </p:txBody>
      </p:sp>
      <p:sp>
        <p:nvSpPr>
          <p:cNvPr id="4" name="文本框 3">
            <a:extLst>
              <a:ext uri="{FF2B5EF4-FFF2-40B4-BE49-F238E27FC236}">
                <a16:creationId xmlns:a16="http://schemas.microsoft.com/office/drawing/2014/main" id="{F17B6E2B-5AFC-B64A-870D-E48C7DD3ACEB}"/>
              </a:ext>
            </a:extLst>
          </p:cNvPr>
          <p:cNvSpPr txBox="1"/>
          <p:nvPr/>
        </p:nvSpPr>
        <p:spPr>
          <a:xfrm>
            <a:off x="0" y="5185458"/>
            <a:ext cx="12192000" cy="1200329"/>
          </a:xfrm>
          <a:prstGeom prst="rect">
            <a:avLst/>
          </a:prstGeom>
          <a:noFill/>
        </p:spPr>
        <p:txBody>
          <a:bodyPr wrap="square" rtlCol="0">
            <a:spAutoFit/>
          </a:bodyPr>
          <a:lstStyle/>
          <a:p>
            <a:pPr algn="ctr"/>
            <a:r>
              <a:rPr kumimoji="1" lang="en-US" altLang="zh-CN" dirty="0"/>
              <a:t>With</a:t>
            </a:r>
            <a:r>
              <a:rPr kumimoji="1" lang="zh-CN" altLang="en-US" dirty="0"/>
              <a:t> </a:t>
            </a:r>
            <a:r>
              <a:rPr kumimoji="1" lang="en-US" altLang="zh-CN" dirty="0"/>
              <a:t>resource</a:t>
            </a:r>
            <a:r>
              <a:rPr kumimoji="1" lang="zh-CN" altLang="en-US" dirty="0"/>
              <a:t> </a:t>
            </a:r>
            <a:r>
              <a:rPr kumimoji="1" lang="en-US" altLang="zh-CN" dirty="0"/>
              <a:t>pools</a:t>
            </a:r>
            <a:r>
              <a:rPr kumimoji="1" lang="zh-CN" altLang="en-US" dirty="0"/>
              <a:t> </a:t>
            </a:r>
            <a:r>
              <a:rPr kumimoji="1" lang="en-US" altLang="zh-CN" dirty="0"/>
              <a:t>/</a:t>
            </a:r>
            <a:r>
              <a:rPr kumimoji="1" lang="zh-CN" altLang="en-US" dirty="0"/>
              <a:t> </a:t>
            </a:r>
            <a:r>
              <a:rPr kumimoji="1" lang="en-US" altLang="zh-CN" dirty="0"/>
              <a:t>pre-warming,</a:t>
            </a:r>
            <a:r>
              <a:rPr kumimoji="1" lang="zh-CN" altLang="en-US" dirty="0"/>
              <a:t> </a:t>
            </a:r>
            <a:endParaRPr kumimoji="1" lang="en-US" altLang="zh-CN" dirty="0"/>
          </a:p>
          <a:p>
            <a:pPr algn="ctr"/>
            <a:r>
              <a:rPr kumimoji="1" lang="en-US" altLang="zh-CN" dirty="0"/>
              <a:t>applications</a:t>
            </a:r>
            <a:r>
              <a:rPr kumimoji="1" lang="zh-CN" altLang="en-US" dirty="0"/>
              <a:t> </a:t>
            </a:r>
            <a:r>
              <a:rPr kumimoji="1" lang="en-US" altLang="zh-CN" dirty="0"/>
              <a:t>running</a:t>
            </a:r>
            <a:r>
              <a:rPr kumimoji="1" lang="zh-CN" altLang="en-US" dirty="0"/>
              <a:t> </a:t>
            </a:r>
            <a:r>
              <a:rPr kumimoji="1" lang="en-US" altLang="zh-CN" dirty="0"/>
              <a:t>on</a:t>
            </a:r>
            <a:r>
              <a:rPr kumimoji="1" lang="zh-CN" altLang="en-US" dirty="0"/>
              <a:t> </a:t>
            </a:r>
            <a:r>
              <a:rPr kumimoji="1" lang="en-US" altLang="zh-CN" dirty="0"/>
              <a:t>Kubernetes</a:t>
            </a:r>
            <a:r>
              <a:rPr kumimoji="1" lang="zh-CN" altLang="en-US" dirty="0"/>
              <a:t> </a:t>
            </a:r>
            <a:r>
              <a:rPr kumimoji="1" lang="en-US" altLang="zh-CN" dirty="0"/>
              <a:t>generally</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not</a:t>
            </a:r>
            <a:r>
              <a:rPr kumimoji="1" lang="zh-CN" altLang="en-US" dirty="0"/>
              <a:t> </a:t>
            </a:r>
            <a:r>
              <a:rPr kumimoji="1" lang="en-US" altLang="zh-CN" dirty="0"/>
              <a:t>only</a:t>
            </a:r>
            <a:r>
              <a:rPr kumimoji="1" lang="zh-CN" altLang="en-US" dirty="0"/>
              <a:t> </a:t>
            </a:r>
            <a:r>
              <a:rPr kumimoji="1" lang="en-US" altLang="zh-CN" dirty="0"/>
              <a:t>reliable</a:t>
            </a:r>
            <a:r>
              <a:rPr kumimoji="1" lang="zh-CN" altLang="en-US" dirty="0"/>
              <a:t> </a:t>
            </a:r>
            <a:r>
              <a:rPr kumimoji="1" lang="en-US" altLang="zh-CN" dirty="0"/>
              <a:t>but</a:t>
            </a:r>
            <a:r>
              <a:rPr kumimoji="1" lang="zh-CN" altLang="en-US" dirty="0"/>
              <a:t> </a:t>
            </a:r>
            <a:r>
              <a:rPr kumimoji="1" lang="en-US" altLang="zh-CN" dirty="0"/>
              <a:t>also</a:t>
            </a:r>
            <a:r>
              <a:rPr kumimoji="1" lang="zh-CN" altLang="en-US" dirty="0"/>
              <a:t> </a:t>
            </a:r>
            <a:r>
              <a:rPr kumimoji="1" lang="en-US" altLang="zh-CN" dirty="0"/>
              <a:t>performant.</a:t>
            </a:r>
          </a:p>
          <a:p>
            <a:pPr algn="ctr"/>
            <a:endParaRPr kumimoji="1" lang="en-US" altLang="zh-CN" dirty="0"/>
          </a:p>
          <a:p>
            <a:pPr algn="ctr"/>
            <a:r>
              <a:rPr kumimoji="1" lang="en-US" altLang="zh-CN" dirty="0"/>
              <a:t>Maybe</a:t>
            </a:r>
            <a:r>
              <a:rPr kumimoji="1" lang="zh-CN" altLang="en-US" dirty="0"/>
              <a:t> </a:t>
            </a:r>
            <a:r>
              <a:rPr kumimoji="1" lang="en-US" altLang="zh-CN" dirty="0"/>
              <a:t>we</a:t>
            </a:r>
            <a:r>
              <a:rPr kumimoji="1" lang="zh-CN" altLang="en-US" dirty="0"/>
              <a:t> </a:t>
            </a:r>
            <a:r>
              <a:rPr kumimoji="1" lang="en-US" altLang="zh-CN" dirty="0"/>
              <a:t>should</a:t>
            </a:r>
            <a:r>
              <a:rPr kumimoji="1" lang="zh-CN" altLang="en-US" dirty="0"/>
              <a:t> </a:t>
            </a:r>
            <a:r>
              <a:rPr kumimoji="1" lang="en-US" altLang="zh-CN" dirty="0"/>
              <a:t>come</a:t>
            </a:r>
            <a:r>
              <a:rPr kumimoji="1" lang="zh-CN" altLang="en-US" dirty="0"/>
              <a:t> </a:t>
            </a:r>
            <a:r>
              <a:rPr kumimoji="1" lang="en-US" altLang="zh-CN" dirty="0"/>
              <a:t>up</a:t>
            </a:r>
            <a:r>
              <a:rPr kumimoji="1" lang="zh-CN" altLang="en-US" dirty="0"/>
              <a:t> </a:t>
            </a:r>
            <a:r>
              <a:rPr kumimoji="1" lang="en-US" altLang="zh-CN" dirty="0"/>
              <a:t>with</a:t>
            </a:r>
            <a:r>
              <a:rPr kumimoji="1" lang="zh-CN" altLang="en-US" dirty="0"/>
              <a:t> </a:t>
            </a:r>
            <a:r>
              <a:rPr kumimoji="1" lang="en-US" altLang="zh-CN" dirty="0"/>
              <a:t>a</a:t>
            </a:r>
            <a:r>
              <a:rPr kumimoji="1" lang="zh-CN" altLang="en-US" dirty="0"/>
              <a:t> </a:t>
            </a:r>
            <a:r>
              <a:rPr kumimoji="1" lang="en-US" altLang="zh-CN" dirty="0"/>
              <a:t>SIG</a:t>
            </a:r>
            <a:r>
              <a:rPr kumimoji="1" lang="zh-CN" altLang="en-US" dirty="0"/>
              <a:t> </a:t>
            </a:r>
            <a:r>
              <a:rPr kumimoji="1" lang="en-US" altLang="zh-CN" dirty="0"/>
              <a:t>to</a:t>
            </a:r>
            <a:r>
              <a:rPr kumimoji="1" lang="zh-CN" altLang="en-US" dirty="0"/>
              <a:t> </a:t>
            </a:r>
            <a:r>
              <a:rPr kumimoji="1" lang="en-US" altLang="zh-CN" dirty="0"/>
              <a:t>push</a:t>
            </a:r>
            <a:r>
              <a:rPr kumimoji="1" lang="zh-CN" altLang="en-US" dirty="0"/>
              <a:t> </a:t>
            </a:r>
            <a:r>
              <a:rPr kumimoji="1" lang="en-US" altLang="zh-CN" dirty="0"/>
              <a:t>this</a:t>
            </a:r>
            <a:r>
              <a:rPr kumimoji="1" lang="zh-CN" altLang="en-US" dirty="0"/>
              <a:t> </a:t>
            </a:r>
            <a:r>
              <a:rPr kumimoji="1" lang="en-US" altLang="zh-CN" dirty="0"/>
              <a:t>idea</a:t>
            </a:r>
            <a:r>
              <a:rPr kumimoji="1" lang="zh-CN" altLang="en-US" dirty="0"/>
              <a:t> </a:t>
            </a:r>
            <a:r>
              <a:rPr kumimoji="1" lang="en-US" altLang="zh-CN" dirty="0"/>
              <a:t>further?</a:t>
            </a:r>
            <a:endParaRPr kumimoji="1" lang="zh-CN" altLang="en-US" dirty="0"/>
          </a:p>
        </p:txBody>
      </p:sp>
      <p:pic>
        <p:nvPicPr>
          <p:cNvPr id="10" name="图片 9">
            <a:extLst>
              <a:ext uri="{FF2B5EF4-FFF2-40B4-BE49-F238E27FC236}">
                <a16:creationId xmlns:a16="http://schemas.microsoft.com/office/drawing/2014/main" id="{C715465D-440A-2649-A556-3A036652F2A3}"/>
              </a:ext>
            </a:extLst>
          </p:cNvPr>
          <p:cNvPicPr>
            <a:picLocks noChangeAspect="1"/>
          </p:cNvPicPr>
          <p:nvPr/>
        </p:nvPicPr>
        <p:blipFill>
          <a:blip r:embed="rId3"/>
          <a:stretch>
            <a:fillRect/>
          </a:stretch>
        </p:blipFill>
        <p:spPr>
          <a:xfrm>
            <a:off x="8806543" y="1436303"/>
            <a:ext cx="3385457" cy="3385457"/>
          </a:xfrm>
          <a:prstGeom prst="rect">
            <a:avLst/>
          </a:prstGeom>
        </p:spPr>
      </p:pic>
    </p:spTree>
    <p:extLst>
      <p:ext uri="{BB962C8B-B14F-4D97-AF65-F5344CB8AC3E}">
        <p14:creationId xmlns:p14="http://schemas.microsoft.com/office/powerpoint/2010/main" val="60460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Cost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Reduction</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3255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err="1">
                <a:solidFill>
                  <a:schemeClr val="tx1">
                    <a:lumMod val="65000"/>
                    <a:lumOff val="35000"/>
                  </a:schemeClr>
                </a:solidFill>
                <a:latin typeface="Arial" panose="020B0604020202020204" pitchFamily="34" charset="0"/>
                <a:cs typeface="Arial" panose="020B0604020202020204" pitchFamily="34" charset="0"/>
              </a:rPr>
              <a:t>Knative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control</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plan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costs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quite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lot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of</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CPU</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&amp;</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Memory</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run..</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750C442-8211-044C-A5D0-1F5FE19BE8A4}"/>
              </a:ext>
            </a:extLst>
          </p:cNvPr>
          <p:cNvSpPr/>
          <p:nvPr/>
        </p:nvSpPr>
        <p:spPr>
          <a:xfrm>
            <a:off x="520149" y="2836336"/>
            <a:ext cx="4051852" cy="3139321"/>
          </a:xfrm>
          <a:prstGeom prst="rect">
            <a:avLst/>
          </a:prstGeom>
        </p:spPr>
        <p:txBody>
          <a:bodyPr wrap="square">
            <a:spAutoFit/>
          </a:bodyPr>
          <a:lstStyle/>
          <a:p>
            <a:pPr algn="ctr"/>
            <a:r>
              <a:rPr kumimoji="1" lang="en-US" altLang="zh-CN" dirty="0">
                <a:solidFill>
                  <a:schemeClr val="bg2">
                    <a:lumMod val="75000"/>
                  </a:schemeClr>
                </a:solidFill>
              </a:rPr>
              <a:t>Controller:</a:t>
            </a:r>
            <a:r>
              <a:rPr kumimoji="1" lang="zh-CN" altLang="en-US" dirty="0">
                <a:solidFill>
                  <a:schemeClr val="bg2">
                    <a:lumMod val="75000"/>
                  </a:schemeClr>
                </a:solidFill>
              </a:rPr>
              <a:t> </a:t>
            </a:r>
            <a:r>
              <a:rPr kumimoji="1" lang="en-US" altLang="zh-CN" dirty="0">
                <a:solidFill>
                  <a:schemeClr val="bg2">
                    <a:lumMod val="75000"/>
                  </a:schemeClr>
                </a:solidFill>
              </a:rPr>
              <a:t>4C</a:t>
            </a:r>
            <a:r>
              <a:rPr kumimoji="1" lang="zh-CN" altLang="en-US" dirty="0">
                <a:solidFill>
                  <a:schemeClr val="bg2">
                    <a:lumMod val="75000"/>
                  </a:schemeClr>
                </a:solidFill>
              </a:rPr>
              <a:t> </a:t>
            </a:r>
            <a:r>
              <a:rPr kumimoji="1" lang="en-US" altLang="zh-CN" dirty="0">
                <a:solidFill>
                  <a:schemeClr val="bg2">
                    <a:lumMod val="75000"/>
                  </a:schemeClr>
                </a:solidFill>
              </a:rPr>
              <a:t>8G</a:t>
            </a:r>
          </a:p>
          <a:p>
            <a:pPr algn="ctr"/>
            <a:endParaRPr kumimoji="1" lang="en-US" altLang="zh-CN" dirty="0">
              <a:solidFill>
                <a:schemeClr val="bg2">
                  <a:lumMod val="75000"/>
                </a:schemeClr>
              </a:solidFill>
            </a:endParaRPr>
          </a:p>
          <a:p>
            <a:pPr algn="ctr"/>
            <a:r>
              <a:rPr kumimoji="1" lang="en-US" altLang="zh-CN" dirty="0" err="1">
                <a:solidFill>
                  <a:schemeClr val="bg2">
                    <a:lumMod val="75000"/>
                  </a:schemeClr>
                </a:solidFill>
              </a:rPr>
              <a:t>AutoScaler</a:t>
            </a:r>
            <a:r>
              <a:rPr kumimoji="1" lang="en-US" altLang="zh-CN" dirty="0">
                <a:solidFill>
                  <a:schemeClr val="bg2">
                    <a:lumMod val="75000"/>
                  </a:schemeClr>
                </a:solidFill>
              </a:rPr>
              <a:t>:</a:t>
            </a:r>
            <a:r>
              <a:rPr kumimoji="1" lang="zh-CN" altLang="en-US" dirty="0">
                <a:solidFill>
                  <a:schemeClr val="bg2">
                    <a:lumMod val="75000"/>
                  </a:schemeClr>
                </a:solidFill>
              </a:rPr>
              <a:t> </a:t>
            </a:r>
            <a:r>
              <a:rPr kumimoji="1" lang="en-US" altLang="zh-CN" dirty="0">
                <a:solidFill>
                  <a:schemeClr val="bg2">
                    <a:lumMod val="75000"/>
                  </a:schemeClr>
                </a:solidFill>
              </a:rPr>
              <a:t>2C</a:t>
            </a:r>
            <a:r>
              <a:rPr kumimoji="1" lang="zh-CN" altLang="en-US" dirty="0">
                <a:solidFill>
                  <a:schemeClr val="bg2">
                    <a:lumMod val="75000"/>
                  </a:schemeClr>
                </a:solidFill>
              </a:rPr>
              <a:t> </a:t>
            </a:r>
            <a:r>
              <a:rPr kumimoji="1" lang="en-US" altLang="zh-CN" dirty="0">
                <a:solidFill>
                  <a:schemeClr val="bg2">
                    <a:lumMod val="75000"/>
                  </a:schemeClr>
                </a:solidFill>
              </a:rPr>
              <a:t>4G</a:t>
            </a:r>
          </a:p>
          <a:p>
            <a:pPr algn="ctr"/>
            <a:endParaRPr kumimoji="1" lang="en-US" altLang="zh-CN" dirty="0">
              <a:solidFill>
                <a:schemeClr val="bg2">
                  <a:lumMod val="75000"/>
                </a:schemeClr>
              </a:solidFill>
            </a:endParaRPr>
          </a:p>
          <a:p>
            <a:pPr algn="ctr"/>
            <a:r>
              <a:rPr kumimoji="1" lang="en-US" altLang="zh-CN" dirty="0">
                <a:solidFill>
                  <a:schemeClr val="bg2">
                    <a:lumMod val="75000"/>
                  </a:schemeClr>
                </a:solidFill>
              </a:rPr>
              <a:t>Activator:</a:t>
            </a:r>
            <a:r>
              <a:rPr kumimoji="1" lang="zh-CN" altLang="en-US" dirty="0">
                <a:solidFill>
                  <a:schemeClr val="bg2">
                    <a:lumMod val="75000"/>
                  </a:schemeClr>
                </a:solidFill>
              </a:rPr>
              <a:t> </a:t>
            </a:r>
            <a:r>
              <a:rPr kumimoji="1" lang="en-US" altLang="zh-CN" dirty="0">
                <a:solidFill>
                  <a:schemeClr val="bg2">
                    <a:lumMod val="75000"/>
                  </a:schemeClr>
                </a:solidFill>
              </a:rPr>
              <a:t>2C</a:t>
            </a:r>
            <a:r>
              <a:rPr kumimoji="1" lang="zh-CN" altLang="en-US" dirty="0">
                <a:solidFill>
                  <a:schemeClr val="bg2">
                    <a:lumMod val="75000"/>
                  </a:schemeClr>
                </a:solidFill>
              </a:rPr>
              <a:t> </a:t>
            </a:r>
            <a:r>
              <a:rPr kumimoji="1" lang="en-US" altLang="zh-CN" dirty="0">
                <a:solidFill>
                  <a:schemeClr val="bg2">
                    <a:lumMod val="75000"/>
                  </a:schemeClr>
                </a:solidFill>
              </a:rPr>
              <a:t>4G</a:t>
            </a:r>
          </a:p>
          <a:p>
            <a:pPr algn="ctr"/>
            <a:endParaRPr kumimoji="1" lang="en-US" altLang="zh-CN" dirty="0">
              <a:solidFill>
                <a:schemeClr val="bg2">
                  <a:lumMod val="75000"/>
                </a:schemeClr>
              </a:solidFill>
            </a:endParaRPr>
          </a:p>
          <a:p>
            <a:pPr algn="ctr"/>
            <a:r>
              <a:rPr kumimoji="1" lang="en-US" altLang="zh-CN" dirty="0">
                <a:solidFill>
                  <a:schemeClr val="bg2">
                    <a:lumMod val="75000"/>
                  </a:schemeClr>
                </a:solidFill>
              </a:rPr>
              <a:t>K8S:</a:t>
            </a:r>
            <a:r>
              <a:rPr kumimoji="1" lang="zh-CN" altLang="en-US" dirty="0">
                <a:solidFill>
                  <a:schemeClr val="bg2">
                    <a:lumMod val="75000"/>
                  </a:schemeClr>
                </a:solidFill>
              </a:rPr>
              <a:t> </a:t>
            </a:r>
            <a:r>
              <a:rPr kumimoji="1" lang="en-US" altLang="zh-CN" dirty="0">
                <a:solidFill>
                  <a:schemeClr val="bg2">
                    <a:lumMod val="75000"/>
                  </a:schemeClr>
                </a:solidFill>
              </a:rPr>
              <a:t>8C</a:t>
            </a:r>
            <a:r>
              <a:rPr kumimoji="1" lang="zh-CN" altLang="en-US" dirty="0">
                <a:solidFill>
                  <a:schemeClr val="bg2">
                    <a:lumMod val="75000"/>
                  </a:schemeClr>
                </a:solidFill>
              </a:rPr>
              <a:t> </a:t>
            </a:r>
            <a:r>
              <a:rPr kumimoji="1" lang="en-US" altLang="zh-CN" dirty="0">
                <a:solidFill>
                  <a:schemeClr val="bg2">
                    <a:lumMod val="75000"/>
                  </a:schemeClr>
                </a:solidFill>
              </a:rPr>
              <a:t>16G</a:t>
            </a:r>
          </a:p>
          <a:p>
            <a:pPr algn="ctr"/>
            <a:endParaRPr kumimoji="1" lang="en-US" altLang="zh-CN" dirty="0">
              <a:solidFill>
                <a:schemeClr val="bg2">
                  <a:lumMod val="75000"/>
                </a:schemeClr>
              </a:solidFill>
            </a:endParaRPr>
          </a:p>
          <a:p>
            <a:pPr algn="ctr"/>
            <a:r>
              <a:rPr kumimoji="1" lang="en-US" altLang="zh-CN" dirty="0" err="1">
                <a:solidFill>
                  <a:schemeClr val="bg2">
                    <a:lumMod val="75000"/>
                  </a:schemeClr>
                </a:solidFill>
              </a:rPr>
              <a:t>Istio</a:t>
            </a:r>
            <a:r>
              <a:rPr kumimoji="1" lang="zh-CN" altLang="en-US" dirty="0">
                <a:solidFill>
                  <a:schemeClr val="bg2">
                    <a:lumMod val="75000"/>
                  </a:schemeClr>
                </a:solidFill>
              </a:rPr>
              <a:t> </a:t>
            </a:r>
            <a:r>
              <a:rPr kumimoji="1" lang="en-US" altLang="zh-CN" dirty="0">
                <a:solidFill>
                  <a:schemeClr val="bg2">
                    <a:lumMod val="75000"/>
                  </a:schemeClr>
                </a:solidFill>
              </a:rPr>
              <a:t>Service</a:t>
            </a:r>
            <a:r>
              <a:rPr kumimoji="1" lang="zh-CN" altLang="en-US" dirty="0">
                <a:solidFill>
                  <a:schemeClr val="bg2">
                    <a:lumMod val="75000"/>
                  </a:schemeClr>
                </a:solidFill>
              </a:rPr>
              <a:t> </a:t>
            </a:r>
            <a:r>
              <a:rPr kumimoji="1" lang="en-US" altLang="zh-CN" dirty="0">
                <a:solidFill>
                  <a:schemeClr val="bg2">
                    <a:lumMod val="75000"/>
                  </a:schemeClr>
                </a:solidFill>
              </a:rPr>
              <a:t>Mesh:</a:t>
            </a:r>
            <a:r>
              <a:rPr kumimoji="1" lang="zh-CN" altLang="en-US" dirty="0">
                <a:solidFill>
                  <a:schemeClr val="bg2">
                    <a:lumMod val="75000"/>
                  </a:schemeClr>
                </a:solidFill>
              </a:rPr>
              <a:t> </a:t>
            </a:r>
            <a:r>
              <a:rPr kumimoji="1" lang="en-US" altLang="zh-CN" dirty="0">
                <a:solidFill>
                  <a:schemeClr val="bg2">
                    <a:lumMod val="75000"/>
                  </a:schemeClr>
                </a:solidFill>
              </a:rPr>
              <a:t>8C</a:t>
            </a:r>
            <a:r>
              <a:rPr kumimoji="1" lang="zh-CN" altLang="en-US" dirty="0">
                <a:solidFill>
                  <a:schemeClr val="bg2">
                    <a:lumMod val="75000"/>
                  </a:schemeClr>
                </a:solidFill>
              </a:rPr>
              <a:t> </a:t>
            </a:r>
            <a:r>
              <a:rPr kumimoji="1" lang="en-US" altLang="zh-CN" dirty="0">
                <a:solidFill>
                  <a:schemeClr val="bg2">
                    <a:lumMod val="75000"/>
                  </a:schemeClr>
                </a:solidFill>
              </a:rPr>
              <a:t>16G</a:t>
            </a:r>
          </a:p>
          <a:p>
            <a:pPr algn="ctr"/>
            <a:endParaRPr kumimoji="1" lang="en-US" altLang="zh-CN" dirty="0">
              <a:solidFill>
                <a:schemeClr val="bg2">
                  <a:lumMod val="75000"/>
                </a:schemeClr>
              </a:solidFill>
            </a:endParaRPr>
          </a:p>
          <a:p>
            <a:pPr algn="ctr"/>
            <a:r>
              <a:rPr kumimoji="1" lang="en-US" altLang="zh-CN" dirty="0">
                <a:solidFill>
                  <a:schemeClr val="bg2">
                    <a:lumMod val="75000"/>
                  </a:schemeClr>
                </a:solidFill>
              </a:rPr>
              <a:t>……</a:t>
            </a:r>
            <a:endParaRPr kumimoji="1" lang="zh-CN" altLang="en-US" dirty="0">
              <a:solidFill>
                <a:schemeClr val="bg2">
                  <a:lumMod val="75000"/>
                </a:schemeClr>
              </a:solidFill>
            </a:endParaRPr>
          </a:p>
        </p:txBody>
      </p:sp>
      <p:pic>
        <p:nvPicPr>
          <p:cNvPr id="1032" name="Picture 8" descr="https://documents.lucidchart.com/documents/0e5f3e7f-d74a-4c90-b9a1-f1dfacf4dfdf/pages/ERS21vBMv~kX?a=3072&amp;x=174&amp;y=540&amp;w=924&amp;h=594&amp;store=1&amp;accept=image%2F*&amp;auth=LCA%20a5812cb01cc0d4a750e720dfcc8264a6b879c76f-ts%3D1572922730">
            <a:extLst>
              <a:ext uri="{FF2B5EF4-FFF2-40B4-BE49-F238E27FC236}">
                <a16:creationId xmlns:a16="http://schemas.microsoft.com/office/drawing/2014/main" id="{05F3BB5E-C084-7641-9786-89DEF6C94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045" y="2147611"/>
            <a:ext cx="7319058" cy="4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24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Cost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Reduction</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325563"/>
            <a:ext cx="1167185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shared</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control</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plan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makes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the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cost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of</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err="1">
                <a:solidFill>
                  <a:schemeClr val="tx1">
                    <a:lumMod val="65000"/>
                    <a:lumOff val="35000"/>
                  </a:schemeClr>
                </a:solidFill>
                <a:latin typeface="Arial" panose="020B0604020202020204" pitchFamily="34" charset="0"/>
                <a:cs typeface="Arial" panose="020B0604020202020204" pitchFamily="34" charset="0"/>
              </a:rPr>
              <a:t>Knative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each</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individual</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user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negligible.</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050" name="Picture 2" descr="https://documents.lucidchart.com/documents/0e5f3e7f-d74a-4c90-b9a1-f1dfacf4dfdf/pages/ERS21vBMv~kX?a=3155&amp;x=179&amp;y=78&amp;w=1352&amp;h=484&amp;store=1&amp;accept=image%2F*&amp;auth=LCA%205ca56018d19cc30c3a36bdca16ce15b3479e830e-ts%3D1572922730">
            <a:extLst>
              <a:ext uri="{FF2B5EF4-FFF2-40B4-BE49-F238E27FC236}">
                <a16:creationId xmlns:a16="http://schemas.microsoft.com/office/drawing/2014/main" id="{FA08AB2C-7E3D-F344-A9E8-E15AB4C31F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1918"/>
            <a:ext cx="12192000" cy="436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506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Cost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Reduction</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3274923" y="2122939"/>
            <a:ext cx="11170282" cy="3385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Namespace-based</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multitenancy</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RBAC</a:t>
            </a: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Multitenant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K8S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Ant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Financial</a:t>
            </a:r>
            <a:r>
              <a:rPr lang="zh-CN" altLang="en-US" sz="3200" dirty="0">
                <a:latin typeface="Arial" panose="020B0604020202020204" pitchFamily="34" charset="0"/>
                <a:cs typeface="Arial" panose="020B0604020202020204" pitchFamily="34" charset="0"/>
              </a:rPr>
              <a:t> </a:t>
            </a:r>
            <a:br>
              <a:rPr lang="en-US" altLang="zh-CN"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(adding</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an</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extra</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layer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of</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directory</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to</a:t>
            </a:r>
            <a:r>
              <a:rPr lang="zh-CN" altLang="en-US" sz="3200" dirty="0">
                <a:latin typeface="Arial" panose="020B0604020202020204" pitchFamily="34" charset="0"/>
                <a:cs typeface="Arial" panose="020B0604020202020204" pitchFamily="34" charset="0"/>
              </a:rPr>
              <a:t> </a:t>
            </a:r>
            <a:r>
              <a:rPr lang="en-US" altLang="zh-CN" sz="3200" dirty="0" err="1">
                <a:latin typeface="Arial" panose="020B0604020202020204" pitchFamily="34" charset="0"/>
                <a:cs typeface="Arial" panose="020B0604020202020204" pitchFamily="34" charset="0"/>
              </a:rPr>
              <a:t>etcd</a:t>
            </a:r>
            <a:r>
              <a:rPr lang="en-US" altLang="zh-CN" sz="3200" dirty="0">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7986DAB7-21D6-C945-9AF3-E31243069FB6}"/>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How</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achieve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multitenancy?</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EA744F5-AAEA-F140-A5E7-19F84F80A788}"/>
              </a:ext>
            </a:extLst>
          </p:cNvPr>
          <p:cNvPicPr>
            <a:picLocks noChangeAspect="1"/>
          </p:cNvPicPr>
          <p:nvPr/>
        </p:nvPicPr>
        <p:blipFill>
          <a:blip r:embed="rId2"/>
          <a:stretch>
            <a:fillRect/>
          </a:stretch>
        </p:blipFill>
        <p:spPr>
          <a:xfrm>
            <a:off x="114314" y="2226849"/>
            <a:ext cx="3281423" cy="3281423"/>
          </a:xfrm>
          <a:prstGeom prst="rect">
            <a:avLst/>
          </a:prstGeom>
        </p:spPr>
      </p:pic>
    </p:spTree>
    <p:extLst>
      <p:ext uri="{BB962C8B-B14F-4D97-AF65-F5344CB8AC3E}">
        <p14:creationId xmlns:p14="http://schemas.microsoft.com/office/powerpoint/2010/main" val="190494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Cost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Reduction</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9" y="2208667"/>
            <a:ext cx="8295240" cy="3385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3200" u="sng" dirty="0">
                <a:latin typeface="Arial" panose="020B0604020202020204" pitchFamily="34" charset="0"/>
                <a:cs typeface="Arial" panose="020B0604020202020204" pitchFamily="34" charset="0"/>
              </a:rPr>
              <a:t>cluster-</a:t>
            </a:r>
            <a:r>
              <a:rPr lang="en-US" altLang="zh-CN" sz="3200" u="sng" dirty="0" err="1">
                <a:latin typeface="Arial" panose="020B0604020202020204" pitchFamily="34" charset="0"/>
                <a:cs typeface="Arial" panose="020B0604020202020204" pitchFamily="34" charset="0"/>
              </a:rPr>
              <a:t>autoscaler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to</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automatically</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provision</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or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release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nodes.</a:t>
            </a:r>
          </a:p>
          <a:p>
            <a:pPr marL="342900" indent="-342900">
              <a:buFont typeface="Arial" panose="020B0604020202020204" pitchFamily="34" charset="0"/>
              <a:buChar char="•"/>
            </a:pPr>
            <a:endParaRPr lang="en-US" altLang="zh-CN"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200" u="sng" dirty="0">
                <a:latin typeface="Arial" panose="020B0604020202020204" pitchFamily="34" charset="0"/>
                <a:cs typeface="Arial" panose="020B0604020202020204" pitchFamily="34" charset="0"/>
              </a:rPr>
              <a:t>virtual-</a:t>
            </a:r>
            <a:r>
              <a:rPr lang="en-US" altLang="zh-CN" sz="3200" u="sng" dirty="0" err="1">
                <a:latin typeface="Arial" panose="020B0604020202020204" pitchFamily="34" charset="0"/>
                <a:cs typeface="Arial" panose="020B0604020202020204" pitchFamily="34" charset="0"/>
              </a:rPr>
              <a:t>kubelet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to</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use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other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elastic</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computing</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services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such</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as</a:t>
            </a:r>
            <a:r>
              <a:rPr lang="zh-CN" altLang="en-US" sz="3200" dirty="0">
                <a:latin typeface="Arial" panose="020B0604020202020204" pitchFamily="34" charset="0"/>
                <a:cs typeface="Arial" panose="020B0604020202020204" pitchFamily="34" charset="0"/>
              </a:rPr>
              <a:t> </a:t>
            </a:r>
            <a:br>
              <a:rPr lang="en-US" altLang="zh-CN" sz="3200" dirty="0">
                <a:latin typeface="Arial" panose="020B0604020202020204" pitchFamily="34" charset="0"/>
                <a:cs typeface="Arial" panose="020B0604020202020204" pitchFamily="34" charset="0"/>
              </a:rPr>
            </a:br>
            <a:r>
              <a:rPr lang="en-US" altLang="zh-CN" sz="3200" i="1" dirty="0" err="1">
                <a:latin typeface="Arial" panose="020B0604020202020204" pitchFamily="34" charset="0"/>
                <a:cs typeface="Arial" panose="020B0604020202020204" pitchFamily="34" charset="0"/>
              </a:rPr>
              <a:t>AlibabaCloud</a:t>
            </a:r>
            <a:r>
              <a:rPr lang="en-US" altLang="zh-CN" sz="3200" i="1" dirty="0">
                <a:latin typeface="Arial" panose="020B0604020202020204" pitchFamily="34" charset="0"/>
                <a:cs typeface="Arial" panose="020B0604020202020204" pitchFamily="34" charset="0"/>
              </a:rPr>
              <a:t> Elastic Container Instance</a:t>
            </a:r>
            <a:r>
              <a:rPr lang="en-US" altLang="zh-CN" sz="3200" dirty="0">
                <a:latin typeface="Arial" panose="020B0604020202020204" pitchFamily="34" charset="0"/>
                <a:cs typeface="Arial" panose="020B0604020202020204" pitchFamily="34" charset="0"/>
              </a:rPr>
              <a:t> </a:t>
            </a:r>
            <a:br>
              <a:rPr lang="en-US" altLang="zh-CN"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or </a:t>
            </a:r>
            <a:r>
              <a:rPr lang="en-US" altLang="zh-CN" sz="3200" i="1" dirty="0">
                <a:latin typeface="Arial" panose="020B0604020202020204" pitchFamily="34" charset="0"/>
                <a:cs typeface="Arial" panose="020B0604020202020204" pitchFamily="34" charset="0"/>
              </a:rPr>
              <a:t>AWS </a:t>
            </a:r>
            <a:r>
              <a:rPr lang="en-US" altLang="zh-CN" sz="3200" i="1" dirty="0" err="1">
                <a:latin typeface="Arial" panose="020B0604020202020204" pitchFamily="34" charset="0"/>
                <a:cs typeface="Arial" panose="020B0604020202020204" pitchFamily="34" charset="0"/>
              </a:rPr>
              <a:t>Fargate</a:t>
            </a:r>
            <a:r>
              <a:rPr lang="en-US" altLang="zh-CN" sz="3200" i="1" dirty="0">
                <a:latin typeface="Arial" panose="020B0604020202020204" pitchFamily="34" charset="0"/>
                <a:cs typeface="Arial" panose="020B0604020202020204" pitchFamily="34" charset="0"/>
              </a:rPr>
              <a:t>.</a:t>
            </a:r>
          </a:p>
        </p:txBody>
      </p:sp>
      <p:sp>
        <p:nvSpPr>
          <p:cNvPr id="6" name="Title 1">
            <a:extLst>
              <a:ext uri="{FF2B5EF4-FFF2-40B4-BE49-F238E27FC236}">
                <a16:creationId xmlns:a16="http://schemas.microsoft.com/office/drawing/2014/main" id="{7986DAB7-21D6-C945-9AF3-E31243069FB6}"/>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Other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ways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reduce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costs</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1D74BA39-314E-684E-935D-0991A2FD87FB}"/>
              </a:ext>
            </a:extLst>
          </p:cNvPr>
          <p:cNvPicPr>
            <a:picLocks noChangeAspect="1"/>
          </p:cNvPicPr>
          <p:nvPr/>
        </p:nvPicPr>
        <p:blipFill rotWithShape="1">
          <a:blip r:embed="rId2"/>
          <a:srcRect l="8952"/>
          <a:stretch/>
        </p:blipFill>
        <p:spPr>
          <a:xfrm>
            <a:off x="8886826" y="2132435"/>
            <a:ext cx="3116226" cy="3422634"/>
          </a:xfrm>
          <a:prstGeom prst="rect">
            <a:avLst/>
          </a:prstGeom>
        </p:spPr>
      </p:pic>
    </p:spTree>
    <p:extLst>
      <p:ext uri="{BB962C8B-B14F-4D97-AF65-F5344CB8AC3E}">
        <p14:creationId xmlns:p14="http://schemas.microsoft.com/office/powerpoint/2010/main" val="3581249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42D4B4-BF92-D14A-BF1C-9878B92A2A3D}"/>
              </a:ext>
            </a:extLst>
          </p:cNvPr>
          <p:cNvSpPr txBox="1">
            <a:spLocks/>
          </p:cNvSpPr>
          <p:nvPr/>
        </p:nvSpPr>
        <p:spPr>
          <a:xfrm>
            <a:off x="559904" y="34290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err="1">
                <a:solidFill>
                  <a:schemeClr val="tx1">
                    <a:lumMod val="95000"/>
                    <a:lumOff val="5000"/>
                  </a:schemeClr>
                </a:solidFill>
                <a:latin typeface="Arial" panose="020B0604020202020204" pitchFamily="34" charset="0"/>
                <a:cs typeface="Arial" panose="020B0604020202020204" pitchFamily="34" charset="0"/>
              </a:rPr>
              <a:t>Yitao</a:t>
            </a:r>
            <a:r>
              <a:rPr lang="en-US" sz="3600" i="1" dirty="0">
                <a:solidFill>
                  <a:schemeClr val="tx1">
                    <a:lumMod val="95000"/>
                    <a:lumOff val="5000"/>
                  </a:schemeClr>
                </a:solidFill>
                <a:latin typeface="Arial" panose="020B0604020202020204" pitchFamily="34" charset="0"/>
                <a:cs typeface="Arial" panose="020B0604020202020204" pitchFamily="34" charset="0"/>
              </a:rPr>
              <a:t> Dong &amp; </a:t>
            </a:r>
            <a:r>
              <a:rPr lang="en-US" sz="3600" i="1" dirty="0" err="1">
                <a:solidFill>
                  <a:schemeClr val="tx1">
                    <a:lumMod val="95000"/>
                    <a:lumOff val="5000"/>
                  </a:schemeClr>
                </a:solidFill>
                <a:latin typeface="Arial" panose="020B0604020202020204" pitchFamily="34" charset="0"/>
                <a:cs typeface="Arial" panose="020B0604020202020204" pitchFamily="34" charset="0"/>
              </a:rPr>
              <a:t>Ke</a:t>
            </a:r>
            <a:r>
              <a:rPr lang="en-US" sz="3600" i="1" dirty="0">
                <a:solidFill>
                  <a:schemeClr val="tx1">
                    <a:lumMod val="95000"/>
                    <a:lumOff val="5000"/>
                  </a:schemeClr>
                </a:solidFill>
                <a:latin typeface="Arial" panose="020B0604020202020204" pitchFamily="34" charset="0"/>
                <a:cs typeface="Arial" panose="020B0604020202020204" pitchFamily="34" charset="0"/>
              </a:rPr>
              <a:t> Wang</a:t>
            </a:r>
          </a:p>
        </p:txBody>
      </p:sp>
      <p:sp>
        <p:nvSpPr>
          <p:cNvPr id="5" name="Title 1">
            <a:extLst>
              <a:ext uri="{FF2B5EF4-FFF2-40B4-BE49-F238E27FC236}">
                <a16:creationId xmlns:a16="http://schemas.microsoft.com/office/drawing/2014/main" id="{91E3EC15-5521-4C4D-8C50-80159D61BEC0}"/>
              </a:ext>
            </a:extLst>
          </p:cNvPr>
          <p:cNvSpPr txBox="1">
            <a:spLocks/>
          </p:cNvSpPr>
          <p:nvPr/>
        </p:nvSpPr>
        <p:spPr>
          <a:xfrm>
            <a:off x="559904" y="1787237"/>
            <a:ext cx="11477767" cy="2182091"/>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8000" b="1" spc="-150" dirty="0">
                <a:solidFill>
                  <a:schemeClr val="tx1">
                    <a:lumMod val="95000"/>
                    <a:lumOff val="5000"/>
                  </a:schemeClr>
                </a:solidFill>
                <a:latin typeface="Arial" panose="020B0604020202020204" pitchFamily="34" charset="0"/>
                <a:cs typeface="Arial" panose="020B0604020202020204" pitchFamily="34" charset="0"/>
              </a:rPr>
              <a:t>Serverless Platform for Large Scale </a:t>
            </a:r>
            <a:r>
              <a:rPr lang="en-US" altLang="zh-CN" sz="8000" b="1" spc="-150" dirty="0">
                <a:solidFill>
                  <a:schemeClr val="tx1">
                    <a:lumMod val="95000"/>
                    <a:lumOff val="5000"/>
                  </a:schemeClr>
                </a:solidFill>
                <a:latin typeface="Arial" panose="020B0604020202020204" pitchFamily="34" charset="0"/>
                <a:cs typeface="Arial" panose="020B0604020202020204" pitchFamily="34" charset="0"/>
              </a:rPr>
              <a:t>Apps:</a:t>
            </a:r>
            <a:endParaRPr lang="en-US" sz="8000" b="1" dirty="0">
              <a:solidFill>
                <a:schemeClr val="tx1">
                  <a:lumMod val="95000"/>
                  <a:lumOff val="5000"/>
                </a:schemeClr>
              </a:solidFill>
              <a:latin typeface="Arial" panose="020B0604020202020204" pitchFamily="34" charset="0"/>
              <a:cs typeface="Arial" panose="020B0604020202020204" pitchFamily="34" charset="0"/>
            </a:endParaRPr>
          </a:p>
          <a:p>
            <a:pPr>
              <a:lnSpc>
                <a:spcPct val="120000"/>
              </a:lnSpc>
            </a:pPr>
            <a:r>
              <a:rPr lang="en-US" sz="8000" b="1" dirty="0">
                <a:solidFill>
                  <a:schemeClr val="tx1">
                    <a:lumMod val="95000"/>
                    <a:lumOff val="5000"/>
                  </a:schemeClr>
                </a:solidFill>
                <a:latin typeface="Arial" panose="020B0604020202020204" pitchFamily="34" charset="0"/>
                <a:cs typeface="Arial" panose="020B0604020202020204" pitchFamily="34" charset="0"/>
              </a:rPr>
              <a:t>From </a:t>
            </a:r>
            <a:r>
              <a:rPr lang="en-US" sz="8000" b="1" dirty="0" err="1">
                <a:solidFill>
                  <a:schemeClr val="tx1">
                    <a:lumMod val="95000"/>
                    <a:lumOff val="5000"/>
                  </a:schemeClr>
                </a:solidFill>
                <a:latin typeface="Arial" panose="020B0604020202020204" pitchFamily="34" charset="0"/>
                <a:cs typeface="Arial" panose="020B0604020202020204" pitchFamily="34" charset="0"/>
              </a:rPr>
              <a:t>Knative</a:t>
            </a:r>
            <a:r>
              <a:rPr lang="en-US" sz="8000" b="1" dirty="0">
                <a:solidFill>
                  <a:schemeClr val="tx1">
                    <a:lumMod val="95000"/>
                    <a:lumOff val="5000"/>
                  </a:schemeClr>
                </a:solidFill>
                <a:latin typeface="Arial" panose="020B0604020202020204" pitchFamily="34" charset="0"/>
                <a:cs typeface="Arial" panose="020B0604020202020204" pitchFamily="34" charset="0"/>
              </a:rPr>
              <a:t> to Production</a:t>
            </a:r>
          </a:p>
        </p:txBody>
      </p:sp>
    </p:spTree>
    <p:extLst>
      <p:ext uri="{BB962C8B-B14F-4D97-AF65-F5344CB8AC3E}">
        <p14:creationId xmlns:p14="http://schemas.microsoft.com/office/powerpoint/2010/main" val="105287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Security</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864619"/>
            <a:ext cx="11170282" cy="3385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Mutually</a:t>
            </a:r>
            <a:r>
              <a:rPr lang="zh-CN" altLang="en-US" sz="3200" dirty="0">
                <a:latin typeface="Arial" panose="020B0604020202020204" pitchFamily="34" charset="0"/>
                <a:cs typeface="Arial" panose="020B0604020202020204" pitchFamily="34" charset="0"/>
              </a:rPr>
              <a:t> </a:t>
            </a:r>
            <a:r>
              <a:rPr lang="en-US" altLang="zh-CN" sz="3200">
                <a:latin typeface="Arial" panose="020B0604020202020204" pitchFamily="34" charset="0"/>
                <a:cs typeface="Arial" panose="020B0604020202020204" pitchFamily="34" charset="0"/>
              </a:rPr>
              <a:t>untrusted</a:t>
            </a:r>
            <a:r>
              <a:rPr lang="zh-CN" altLang="en-US" sz="320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users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sharing</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same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K8S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node</a:t>
            </a:r>
          </a:p>
          <a:p>
            <a:pPr marL="342900" indent="-342900">
              <a:buFont typeface="Arial" panose="020B0604020202020204" pitchFamily="34" charset="0"/>
              <a:buChar char="•"/>
            </a:pPr>
            <a:endParaRPr lang="en-US" altLang="zh-CN"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The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default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docker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container</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runtime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t>
            </a:r>
            <a:r>
              <a:rPr lang="en-US" altLang="zh-CN" sz="3200" dirty="0" err="1">
                <a:latin typeface="Arial" panose="020B0604020202020204" pitchFamily="34" charset="0"/>
                <a:cs typeface="Arial" panose="020B0604020202020204" pitchFamily="34" charset="0"/>
              </a:rPr>
              <a:t>runc</a:t>
            </a:r>
            <a:r>
              <a:rPr lang="en-US" altLang="zh-CN" sz="3200" dirty="0">
                <a:latin typeface="Arial" panose="020B0604020202020204" pitchFamily="34" charset="0"/>
                <a:cs typeface="Arial" panose="020B0604020202020204" pitchFamily="34" charset="0"/>
              </a:rPr>
              <a: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is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prone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to</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escapes</a:t>
            </a: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99AA52DE-2BB0-5F4A-9BB0-D73D53064FCB}"/>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Security</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challenges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Serverless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Platform</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448BF4A-EAE5-0643-ACAA-AE849226B493}"/>
              </a:ext>
            </a:extLst>
          </p:cNvPr>
          <p:cNvPicPr>
            <a:picLocks noChangeAspect="1"/>
          </p:cNvPicPr>
          <p:nvPr/>
        </p:nvPicPr>
        <p:blipFill>
          <a:blip r:embed="rId2"/>
          <a:stretch>
            <a:fillRect/>
          </a:stretch>
        </p:blipFill>
        <p:spPr>
          <a:xfrm>
            <a:off x="9078355" y="3605743"/>
            <a:ext cx="3589850" cy="3589850"/>
          </a:xfrm>
          <a:prstGeom prst="rect">
            <a:avLst/>
          </a:prstGeom>
        </p:spPr>
      </p:pic>
    </p:spTree>
    <p:extLst>
      <p:ext uri="{BB962C8B-B14F-4D97-AF65-F5344CB8AC3E}">
        <p14:creationId xmlns:p14="http://schemas.microsoft.com/office/powerpoint/2010/main" val="3073654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Security</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325563"/>
            <a:ext cx="11170282" cy="3385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endParaRPr lang="en-US" altLang="zh-CN"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3A7BB685-CA4F-C54C-AD38-B9CF9684EAF0}"/>
              </a:ext>
            </a:extLst>
          </p:cNvPr>
          <p:cNvSpPr txBox="1">
            <a:spLocks/>
          </p:cNvSpPr>
          <p:nvPr/>
        </p:nvSpPr>
        <p:spPr>
          <a:xfrm>
            <a:off x="520148" y="2965243"/>
            <a:ext cx="11170282" cy="3385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Kata</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Containers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Each</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pod</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is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lightweight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VM</a:t>
            </a:r>
          </a:p>
          <a:p>
            <a:pPr marL="342900" indent="-342900">
              <a:buFont typeface="Arial" panose="020B0604020202020204" pitchFamily="34" charset="0"/>
              <a:buChar char="•"/>
            </a:pPr>
            <a:endParaRPr lang="en-US" altLang="zh-CN"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Not</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sharing</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the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same</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Linux</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Kernel</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makes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escapes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and</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attacks</a:t>
            </a:r>
            <a:r>
              <a:rPr lang="zh-CN" altLang="en-US" sz="3200" dirty="0">
                <a:latin typeface="Arial" panose="020B0604020202020204" pitchFamily="34" charset="0"/>
                <a:cs typeface="Arial" panose="020B0604020202020204" pitchFamily="34" charset="0"/>
              </a:rPr>
              <a:t> </a:t>
            </a:r>
            <a:r>
              <a:rPr lang="en-US" altLang="zh-CN" sz="3200" dirty="0">
                <a:latin typeface="Arial" panose="020B0604020202020204" pitchFamily="34" charset="0"/>
                <a:cs typeface="Arial" panose="020B0604020202020204" pitchFamily="34" charset="0"/>
              </a:rPr>
              <a:t>difficult</a:t>
            </a:r>
          </a:p>
        </p:txBody>
      </p:sp>
      <p:pic>
        <p:nvPicPr>
          <p:cNvPr id="3" name="图片 2">
            <a:extLst>
              <a:ext uri="{FF2B5EF4-FFF2-40B4-BE49-F238E27FC236}">
                <a16:creationId xmlns:a16="http://schemas.microsoft.com/office/drawing/2014/main" id="{D782A340-B642-9E45-B2B7-5716566F6AB8}"/>
              </a:ext>
            </a:extLst>
          </p:cNvPr>
          <p:cNvPicPr>
            <a:picLocks noChangeAspect="1"/>
          </p:cNvPicPr>
          <p:nvPr/>
        </p:nvPicPr>
        <p:blipFill>
          <a:blip r:embed="rId2"/>
          <a:stretch>
            <a:fillRect/>
          </a:stretch>
        </p:blipFill>
        <p:spPr>
          <a:xfrm>
            <a:off x="697733" y="1833511"/>
            <a:ext cx="5606502" cy="1635230"/>
          </a:xfrm>
          <a:prstGeom prst="rect">
            <a:avLst/>
          </a:prstGeom>
        </p:spPr>
      </p:pic>
    </p:spTree>
    <p:extLst>
      <p:ext uri="{BB962C8B-B14F-4D97-AF65-F5344CB8AC3E}">
        <p14:creationId xmlns:p14="http://schemas.microsoft.com/office/powerpoint/2010/main" val="113594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Cluster</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at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Scale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895712" y="1325563"/>
            <a:ext cx="115303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In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order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support</a:t>
            </a:r>
          </a:p>
          <a:p>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large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number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of</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Serverless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Apps,</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7A1FAFF-0330-D543-99E3-AF628237D777}"/>
              </a:ext>
            </a:extLst>
          </p:cNvPr>
          <p:cNvPicPr>
            <a:picLocks noChangeAspect="1"/>
          </p:cNvPicPr>
          <p:nvPr/>
        </p:nvPicPr>
        <p:blipFill>
          <a:blip r:embed="rId3"/>
          <a:stretch>
            <a:fillRect/>
          </a:stretch>
        </p:blipFill>
        <p:spPr>
          <a:xfrm>
            <a:off x="207738" y="2090058"/>
            <a:ext cx="4114799" cy="4114799"/>
          </a:xfrm>
          <a:prstGeom prst="rect">
            <a:avLst/>
          </a:prstGeom>
        </p:spPr>
      </p:pic>
      <p:sp>
        <p:nvSpPr>
          <p:cNvPr id="6" name="文本框 5">
            <a:extLst>
              <a:ext uri="{FF2B5EF4-FFF2-40B4-BE49-F238E27FC236}">
                <a16:creationId xmlns:a16="http://schemas.microsoft.com/office/drawing/2014/main" id="{C9276131-5716-6C45-B5ED-C7CAB66BED3F}"/>
              </a:ext>
            </a:extLst>
          </p:cNvPr>
          <p:cNvSpPr txBox="1"/>
          <p:nvPr/>
        </p:nvSpPr>
        <p:spPr>
          <a:xfrm>
            <a:off x="5792117" y="1845595"/>
            <a:ext cx="6825343" cy="531614"/>
          </a:xfrm>
          <a:prstGeom prst="rect">
            <a:avLst/>
          </a:prstGeom>
          <a:noFill/>
        </p:spPr>
        <p:txBody>
          <a:bodyPr wrap="square" rtlCol="0">
            <a:spAutoFit/>
          </a:bodyPr>
          <a:lstStyle/>
          <a:p>
            <a:r>
              <a:rPr kumimoji="1" lang="en-US" altLang="zh-CN" sz="3200" dirty="0"/>
              <a:t>the</a:t>
            </a:r>
            <a:r>
              <a:rPr kumimoji="1" lang="zh-CN" altLang="en-US" sz="3200" dirty="0"/>
              <a:t> </a:t>
            </a:r>
            <a:r>
              <a:rPr kumimoji="1" lang="en-US" altLang="zh-CN" sz="3200" dirty="0" err="1"/>
              <a:t>Sharding</a:t>
            </a:r>
            <a:r>
              <a:rPr kumimoji="1" lang="zh-CN" altLang="en-US" sz="3200" dirty="0"/>
              <a:t> </a:t>
            </a:r>
            <a:r>
              <a:rPr kumimoji="1" lang="en-US" altLang="zh-CN" sz="3200" dirty="0"/>
              <a:t>technique</a:t>
            </a:r>
            <a:r>
              <a:rPr kumimoji="1" lang="zh-CN" altLang="en-US" sz="3200" dirty="0"/>
              <a:t> </a:t>
            </a:r>
            <a:r>
              <a:rPr kumimoji="1" lang="en-US" altLang="zh-CN" sz="3200" dirty="0"/>
              <a:t>is</a:t>
            </a:r>
            <a:r>
              <a:rPr kumimoji="1" lang="zh-CN" altLang="en-US" sz="3200" dirty="0"/>
              <a:t> </a:t>
            </a:r>
            <a:r>
              <a:rPr kumimoji="1" lang="en-US" altLang="zh-CN" sz="3200" dirty="0"/>
              <a:t>used</a:t>
            </a:r>
          </a:p>
        </p:txBody>
      </p:sp>
      <p:sp>
        <p:nvSpPr>
          <p:cNvPr id="7" name="文本框 6">
            <a:extLst>
              <a:ext uri="{FF2B5EF4-FFF2-40B4-BE49-F238E27FC236}">
                <a16:creationId xmlns:a16="http://schemas.microsoft.com/office/drawing/2014/main" id="{546F950C-B776-2647-83A2-96FA67832286}"/>
              </a:ext>
            </a:extLst>
          </p:cNvPr>
          <p:cNvSpPr txBox="1"/>
          <p:nvPr/>
        </p:nvSpPr>
        <p:spPr>
          <a:xfrm>
            <a:off x="3967843" y="2960567"/>
            <a:ext cx="7837714" cy="3046988"/>
          </a:xfrm>
          <a:prstGeom prst="rect">
            <a:avLst/>
          </a:prstGeom>
          <a:noFill/>
        </p:spPr>
        <p:txBody>
          <a:bodyPr wrap="square" rtlCol="0">
            <a:spAutoFit/>
          </a:bodyPr>
          <a:lstStyle/>
          <a:p>
            <a:pPr marL="457200" indent="-457200">
              <a:buFont typeface="+mj-lt"/>
              <a:buAutoNum type="arabicPeriod"/>
            </a:pPr>
            <a:r>
              <a:rPr kumimoji="1" lang="en-US" altLang="zh-CN" sz="2400" dirty="0"/>
              <a:t>Upstream system adds a partition id.</a:t>
            </a:r>
            <a:br>
              <a:rPr kumimoji="1" lang="en-US" altLang="zh-CN" sz="2400" dirty="0"/>
            </a:br>
            <a:r>
              <a:rPr kumimoji="1" lang="en-US" altLang="zh-CN" sz="2400" dirty="0"/>
              <a:t>(based</a:t>
            </a:r>
            <a:r>
              <a:rPr kumimoji="1" lang="zh-CN" altLang="en-US" sz="2400" dirty="0"/>
              <a:t> </a:t>
            </a:r>
            <a:r>
              <a:rPr kumimoji="1" lang="en-US" altLang="zh-CN" sz="2400" dirty="0"/>
              <a:t>on</a:t>
            </a:r>
            <a:r>
              <a:rPr kumimoji="1" lang="zh-CN" altLang="en-US" sz="2400" dirty="0"/>
              <a:t> </a:t>
            </a:r>
            <a:r>
              <a:rPr kumimoji="1" lang="en-US" altLang="zh-CN" sz="2400" dirty="0"/>
              <a:t>user</a:t>
            </a:r>
            <a:r>
              <a:rPr kumimoji="1" lang="zh-CN" altLang="en-US" sz="2400" dirty="0"/>
              <a:t> </a:t>
            </a:r>
            <a:r>
              <a:rPr kumimoji="1" lang="en-US" altLang="zh-CN" sz="2400" dirty="0"/>
              <a:t>id,</a:t>
            </a:r>
            <a:r>
              <a:rPr kumimoji="1" lang="zh-CN" altLang="en-US" sz="2400" dirty="0"/>
              <a:t> </a:t>
            </a:r>
            <a:r>
              <a:rPr kumimoji="1" lang="en-US" altLang="zh-CN" sz="2400" dirty="0"/>
              <a:t>app</a:t>
            </a:r>
            <a:r>
              <a:rPr kumimoji="1" lang="zh-CN" altLang="en-US" sz="2400" dirty="0"/>
              <a:t> </a:t>
            </a:r>
            <a:r>
              <a:rPr kumimoji="1" lang="en-US" altLang="zh-CN" sz="2400" dirty="0"/>
              <a:t>id,</a:t>
            </a:r>
            <a:r>
              <a:rPr kumimoji="1" lang="zh-CN" altLang="en-US" sz="2400" dirty="0"/>
              <a:t> </a:t>
            </a:r>
            <a:r>
              <a:rPr kumimoji="1" lang="en-US" altLang="zh-CN" sz="2400" dirty="0"/>
              <a:t>etc.)</a:t>
            </a:r>
          </a:p>
          <a:p>
            <a:pPr marL="457200" indent="-457200">
              <a:buFont typeface="+mj-lt"/>
              <a:buAutoNum type="arabicPeriod"/>
            </a:pPr>
            <a:endParaRPr kumimoji="1" lang="en-US" altLang="zh-CN" sz="2400" dirty="0"/>
          </a:p>
          <a:p>
            <a:pPr marL="457200" indent="-457200">
              <a:buFont typeface="+mj-lt"/>
              <a:buAutoNum type="arabicPeriod"/>
            </a:pPr>
            <a:r>
              <a:rPr kumimoji="1" lang="en-US" altLang="zh-CN" sz="2400" dirty="0"/>
              <a:t>Controller partitioning: multiple controller instances, each only acknowledging workloads with the same partition id as the controller.</a:t>
            </a:r>
          </a:p>
          <a:p>
            <a:pPr marL="457200" indent="-457200">
              <a:buFont typeface="+mj-lt"/>
              <a:buAutoNum type="arabicPeriod"/>
            </a:pPr>
            <a:endParaRPr kumimoji="1" lang="en-US" altLang="zh-CN" sz="2400" dirty="0"/>
          </a:p>
          <a:p>
            <a:pPr marL="457200" indent="-457200">
              <a:buFont typeface="+mj-lt"/>
              <a:buAutoNum type="arabicPeriod"/>
            </a:pPr>
            <a:endParaRPr kumimoji="1" lang="zh-CN" altLang="en-US" sz="2400" dirty="0"/>
          </a:p>
        </p:txBody>
      </p:sp>
    </p:spTree>
    <p:extLst>
      <p:ext uri="{BB962C8B-B14F-4D97-AF65-F5344CB8AC3E}">
        <p14:creationId xmlns:p14="http://schemas.microsoft.com/office/powerpoint/2010/main" val="2683523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Cluster</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at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Scale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895712" y="1325563"/>
            <a:ext cx="115303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In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order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support</a:t>
            </a:r>
          </a:p>
          <a:p>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large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number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of</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Serverless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Apps,</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7A1FAFF-0330-D543-99E3-AF628237D777}"/>
              </a:ext>
            </a:extLst>
          </p:cNvPr>
          <p:cNvPicPr>
            <a:picLocks noChangeAspect="1"/>
          </p:cNvPicPr>
          <p:nvPr/>
        </p:nvPicPr>
        <p:blipFill>
          <a:blip r:embed="rId3"/>
          <a:stretch>
            <a:fillRect/>
          </a:stretch>
        </p:blipFill>
        <p:spPr>
          <a:xfrm>
            <a:off x="207738" y="2090058"/>
            <a:ext cx="4114799" cy="4114799"/>
          </a:xfrm>
          <a:prstGeom prst="rect">
            <a:avLst/>
          </a:prstGeom>
        </p:spPr>
      </p:pic>
      <p:sp>
        <p:nvSpPr>
          <p:cNvPr id="6" name="文本框 5">
            <a:extLst>
              <a:ext uri="{FF2B5EF4-FFF2-40B4-BE49-F238E27FC236}">
                <a16:creationId xmlns:a16="http://schemas.microsoft.com/office/drawing/2014/main" id="{C9276131-5716-6C45-B5ED-C7CAB66BED3F}"/>
              </a:ext>
            </a:extLst>
          </p:cNvPr>
          <p:cNvSpPr txBox="1"/>
          <p:nvPr/>
        </p:nvSpPr>
        <p:spPr>
          <a:xfrm>
            <a:off x="5792117" y="1845595"/>
            <a:ext cx="6825343" cy="531614"/>
          </a:xfrm>
          <a:prstGeom prst="rect">
            <a:avLst/>
          </a:prstGeom>
          <a:noFill/>
        </p:spPr>
        <p:txBody>
          <a:bodyPr wrap="square" rtlCol="0">
            <a:spAutoFit/>
          </a:bodyPr>
          <a:lstStyle/>
          <a:p>
            <a:r>
              <a:rPr kumimoji="1" lang="en-US" altLang="zh-CN" sz="3200" dirty="0"/>
              <a:t>the</a:t>
            </a:r>
            <a:r>
              <a:rPr kumimoji="1" lang="zh-CN" altLang="en-US" sz="3200" dirty="0"/>
              <a:t> </a:t>
            </a:r>
            <a:r>
              <a:rPr kumimoji="1" lang="en-US" altLang="zh-CN" sz="3200" dirty="0" err="1"/>
              <a:t>Sharding</a:t>
            </a:r>
            <a:r>
              <a:rPr kumimoji="1" lang="zh-CN" altLang="en-US" sz="3200" dirty="0"/>
              <a:t> </a:t>
            </a:r>
            <a:r>
              <a:rPr kumimoji="1" lang="en-US" altLang="zh-CN" sz="3200" dirty="0"/>
              <a:t>technique</a:t>
            </a:r>
            <a:r>
              <a:rPr kumimoji="1" lang="zh-CN" altLang="en-US" sz="3200" dirty="0"/>
              <a:t> </a:t>
            </a:r>
            <a:r>
              <a:rPr kumimoji="1" lang="en-US" altLang="zh-CN" sz="3200" dirty="0"/>
              <a:t>is</a:t>
            </a:r>
            <a:r>
              <a:rPr kumimoji="1" lang="zh-CN" altLang="en-US" sz="3200" dirty="0"/>
              <a:t> </a:t>
            </a:r>
            <a:r>
              <a:rPr kumimoji="1" lang="en-US" altLang="zh-CN" sz="3200" dirty="0"/>
              <a:t>used</a:t>
            </a:r>
          </a:p>
        </p:txBody>
      </p:sp>
      <p:sp>
        <p:nvSpPr>
          <p:cNvPr id="7" name="文本框 6">
            <a:extLst>
              <a:ext uri="{FF2B5EF4-FFF2-40B4-BE49-F238E27FC236}">
                <a16:creationId xmlns:a16="http://schemas.microsoft.com/office/drawing/2014/main" id="{546F950C-B776-2647-83A2-96FA67832286}"/>
              </a:ext>
            </a:extLst>
          </p:cNvPr>
          <p:cNvSpPr txBox="1"/>
          <p:nvPr/>
        </p:nvSpPr>
        <p:spPr>
          <a:xfrm>
            <a:off x="3967843" y="2960567"/>
            <a:ext cx="7837714" cy="2308324"/>
          </a:xfrm>
          <a:prstGeom prst="rect">
            <a:avLst/>
          </a:prstGeom>
          <a:noFill/>
        </p:spPr>
        <p:txBody>
          <a:bodyPr wrap="square" rtlCol="0">
            <a:spAutoFit/>
          </a:bodyPr>
          <a:lstStyle/>
          <a:p>
            <a:pPr marL="457200" indent="-457200">
              <a:buFont typeface="+mj-lt"/>
              <a:buAutoNum type="arabicPeriod" startAt="3"/>
            </a:pPr>
            <a:r>
              <a:rPr kumimoji="1" lang="en-US" altLang="zh-CN" sz="2400" dirty="0" err="1"/>
              <a:t>Autoscaler</a:t>
            </a:r>
            <a:r>
              <a:rPr kumimoji="1" lang="en-US" altLang="zh-CN" sz="2400" dirty="0"/>
              <a:t> partitioning: multiple </a:t>
            </a:r>
            <a:r>
              <a:rPr kumimoji="1" lang="en-US" altLang="zh-CN" sz="2400" dirty="0" err="1"/>
              <a:t>autoscaler</a:t>
            </a:r>
            <a:r>
              <a:rPr kumimoji="1" lang="en-US" altLang="zh-CN" sz="2400" dirty="0"/>
              <a:t> instances, using DNS to route</a:t>
            </a:r>
            <a:r>
              <a:rPr kumimoji="1" lang="zh-CN" altLang="en-US" sz="2400" dirty="0"/>
              <a:t> </a:t>
            </a:r>
            <a:r>
              <a:rPr kumimoji="1" lang="en-US" altLang="zh-CN" sz="2400" dirty="0"/>
              <a:t>requests to the </a:t>
            </a:r>
            <a:r>
              <a:rPr kumimoji="1" lang="en-US" altLang="zh-CN" sz="2400" dirty="0" err="1"/>
              <a:t>autoscaler</a:t>
            </a:r>
            <a:r>
              <a:rPr kumimoji="1" lang="en-US" altLang="zh-CN" sz="2400" dirty="0"/>
              <a:t> with the same partition id.</a:t>
            </a:r>
          </a:p>
          <a:p>
            <a:pPr marL="457200" indent="-457200">
              <a:buFont typeface="+mj-lt"/>
              <a:buAutoNum type="arabicPeriod" startAt="3"/>
            </a:pPr>
            <a:endParaRPr kumimoji="1" lang="en-US" altLang="zh-CN" sz="2400" dirty="0"/>
          </a:p>
          <a:p>
            <a:pPr marL="457200" indent="-457200">
              <a:buFont typeface="+mj-lt"/>
              <a:buAutoNum type="arabicPeriod" startAt="3"/>
            </a:pPr>
            <a:r>
              <a:rPr kumimoji="1" lang="en-US" altLang="zh-CN" sz="2400" dirty="0"/>
              <a:t>Service</a:t>
            </a:r>
            <a:r>
              <a:rPr kumimoji="1" lang="zh-CN" altLang="en-US" sz="2400" dirty="0"/>
              <a:t> </a:t>
            </a:r>
            <a:r>
              <a:rPr kumimoji="1" lang="en-US" altLang="zh-CN" sz="2400" dirty="0"/>
              <a:t>mesh service group: each ingress</a:t>
            </a:r>
            <a:r>
              <a:rPr kumimoji="1" lang="zh-CN" altLang="en-US" sz="2400" dirty="0"/>
              <a:t> </a:t>
            </a:r>
            <a:r>
              <a:rPr kumimoji="1" lang="en-US" altLang="zh-CN" sz="2400" dirty="0"/>
              <a:t>gateway</a:t>
            </a:r>
            <a:r>
              <a:rPr kumimoji="1" lang="zh-CN" altLang="en-US" sz="2400" dirty="0"/>
              <a:t> </a:t>
            </a:r>
            <a:r>
              <a:rPr kumimoji="1" lang="en-US" altLang="zh-CN" sz="2400" dirty="0"/>
              <a:t>only serves a certain partition id.</a:t>
            </a:r>
            <a:endParaRPr kumimoji="1" lang="zh-CN" altLang="en-US" sz="2400" dirty="0"/>
          </a:p>
        </p:txBody>
      </p:sp>
    </p:spTree>
    <p:extLst>
      <p:ext uri="{BB962C8B-B14F-4D97-AF65-F5344CB8AC3E}">
        <p14:creationId xmlns:p14="http://schemas.microsoft.com/office/powerpoint/2010/main" val="391776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077354-5380-CE4C-BE75-D4ED6F895242}"/>
              </a:ext>
            </a:extLst>
          </p:cNvPr>
          <p:cNvPicPr>
            <a:picLocks noChangeAspect="1"/>
          </p:cNvPicPr>
          <p:nvPr/>
        </p:nvPicPr>
        <p:blipFill rotWithShape="1">
          <a:blip r:embed="rId2"/>
          <a:srcRect b="3862"/>
          <a:stretch/>
        </p:blipFill>
        <p:spPr>
          <a:xfrm>
            <a:off x="2646570" y="2151174"/>
            <a:ext cx="7156043" cy="4663962"/>
          </a:xfrm>
          <a:prstGeom prst="rect">
            <a:avLst/>
          </a:prstGeom>
        </p:spPr>
      </p:pic>
      <p:sp>
        <p:nvSpPr>
          <p:cNvPr id="8" name="文本框 7">
            <a:extLst>
              <a:ext uri="{FF2B5EF4-FFF2-40B4-BE49-F238E27FC236}">
                <a16:creationId xmlns:a16="http://schemas.microsoft.com/office/drawing/2014/main" id="{65EBAC2D-0C12-5D47-8EE0-0739344A66CD}"/>
              </a:ext>
            </a:extLst>
          </p:cNvPr>
          <p:cNvSpPr txBox="1"/>
          <p:nvPr/>
        </p:nvSpPr>
        <p:spPr>
          <a:xfrm>
            <a:off x="0" y="1347765"/>
            <a:ext cx="12192000" cy="461665"/>
          </a:xfrm>
          <a:prstGeom prst="rect">
            <a:avLst/>
          </a:prstGeom>
          <a:noFill/>
        </p:spPr>
        <p:txBody>
          <a:bodyPr wrap="square" rtlCol="0">
            <a:spAutoFit/>
          </a:bodyPr>
          <a:lstStyle/>
          <a:p>
            <a:pPr algn="ctr"/>
            <a:r>
              <a:rPr kumimoji="1" lang="en-US" altLang="zh-CN" sz="2400" b="1" u="sng" dirty="0"/>
              <a:t>1</a:t>
            </a:r>
            <a:r>
              <a:rPr kumimoji="1" lang="zh-CN" altLang="en-US" sz="2400" dirty="0"/>
              <a:t> </a:t>
            </a:r>
            <a:r>
              <a:rPr kumimoji="1" lang="en-US" altLang="zh-CN" sz="2400" dirty="0"/>
              <a:t>set</a:t>
            </a:r>
            <a:r>
              <a:rPr kumimoji="1" lang="zh-CN" altLang="en-US" sz="2400" dirty="0"/>
              <a:t> </a:t>
            </a:r>
            <a:r>
              <a:rPr kumimoji="1" lang="en-US" altLang="zh-CN" sz="2400" dirty="0"/>
              <a:t>of</a:t>
            </a:r>
            <a:r>
              <a:rPr kumimoji="1" lang="zh-CN" altLang="en-US" sz="2400" dirty="0"/>
              <a:t> </a:t>
            </a:r>
            <a:r>
              <a:rPr kumimoji="1" lang="en-US" altLang="zh-CN" sz="2400" dirty="0" err="1"/>
              <a:t>Knative</a:t>
            </a:r>
            <a:r>
              <a:rPr kumimoji="1" lang="zh-CN" altLang="en-US" sz="2400" dirty="0"/>
              <a:t> </a:t>
            </a:r>
            <a:r>
              <a:rPr kumimoji="1" lang="en-US" altLang="zh-CN" sz="2400" dirty="0"/>
              <a:t>components</a:t>
            </a:r>
            <a:r>
              <a:rPr kumimoji="1" lang="zh-CN" altLang="en-US" sz="2400" dirty="0"/>
              <a:t> </a:t>
            </a:r>
            <a:r>
              <a:rPr kumimoji="1" lang="en-US" altLang="zh-CN" sz="2400" dirty="0"/>
              <a:t>(control</a:t>
            </a:r>
            <a:r>
              <a:rPr kumimoji="1" lang="zh-CN" altLang="en-US" sz="2400" dirty="0"/>
              <a:t> </a:t>
            </a:r>
            <a:r>
              <a:rPr kumimoji="1" lang="en-US" altLang="zh-CN" sz="2400" dirty="0"/>
              <a:t>plane</a:t>
            </a:r>
            <a:r>
              <a:rPr kumimoji="1" lang="zh-CN" altLang="en-US" sz="2400" dirty="0"/>
              <a:t> </a:t>
            </a:r>
            <a:r>
              <a:rPr kumimoji="1" lang="en-US" altLang="zh-CN" sz="2400" dirty="0"/>
              <a:t>+</a:t>
            </a:r>
            <a:r>
              <a:rPr kumimoji="1" lang="zh-CN" altLang="en-US" sz="2400" dirty="0"/>
              <a:t> </a:t>
            </a:r>
            <a:r>
              <a:rPr kumimoji="1" lang="en-US" altLang="zh-CN" sz="2400" dirty="0"/>
              <a:t>data</a:t>
            </a:r>
            <a:r>
              <a:rPr kumimoji="1" lang="zh-CN" altLang="en-US" sz="2400" dirty="0"/>
              <a:t> </a:t>
            </a:r>
            <a:r>
              <a:rPr kumimoji="1" lang="en-US" altLang="zh-CN" sz="2400" dirty="0"/>
              <a:t>plane)</a:t>
            </a:r>
            <a:r>
              <a:rPr kumimoji="1" lang="zh-CN" altLang="en-US" sz="2400" dirty="0"/>
              <a:t> </a:t>
            </a:r>
            <a:r>
              <a:rPr kumimoji="1" lang="en-US" altLang="zh-CN" sz="2400" dirty="0"/>
              <a:t>takes</a:t>
            </a:r>
            <a:r>
              <a:rPr kumimoji="1" lang="zh-CN" altLang="en-US" sz="2400" dirty="0"/>
              <a:t> </a:t>
            </a:r>
            <a:r>
              <a:rPr kumimoji="1" lang="en-US" altLang="zh-CN" sz="2400" dirty="0"/>
              <a:t>care</a:t>
            </a:r>
            <a:r>
              <a:rPr kumimoji="1" lang="zh-CN" altLang="en-US" sz="2400" dirty="0"/>
              <a:t> </a:t>
            </a:r>
            <a:r>
              <a:rPr kumimoji="1" lang="en-US" altLang="zh-CN" sz="2400" dirty="0"/>
              <a:t>of</a:t>
            </a:r>
            <a:r>
              <a:rPr kumimoji="1" lang="zh-CN" altLang="en-US" sz="2400" dirty="0"/>
              <a:t> </a:t>
            </a:r>
            <a:r>
              <a:rPr kumimoji="1" lang="en-US" altLang="zh-CN" sz="2400" b="1" u="sng" dirty="0"/>
              <a:t>N</a:t>
            </a:r>
            <a:r>
              <a:rPr kumimoji="1" lang="zh-CN" altLang="en-US" sz="2400" dirty="0"/>
              <a:t> </a:t>
            </a:r>
            <a:r>
              <a:rPr kumimoji="1" lang="en-US" altLang="zh-CN" sz="2400" dirty="0"/>
              <a:t>applications</a:t>
            </a:r>
          </a:p>
        </p:txBody>
      </p:sp>
      <p:sp>
        <p:nvSpPr>
          <p:cNvPr id="9" name="文本框 8">
            <a:extLst>
              <a:ext uri="{FF2B5EF4-FFF2-40B4-BE49-F238E27FC236}">
                <a16:creationId xmlns:a16="http://schemas.microsoft.com/office/drawing/2014/main" id="{340AD741-A6F8-534B-9102-DEE5CFD2C15E}"/>
              </a:ext>
            </a:extLst>
          </p:cNvPr>
          <p:cNvSpPr txBox="1"/>
          <p:nvPr/>
        </p:nvSpPr>
        <p:spPr>
          <a:xfrm>
            <a:off x="0" y="1746152"/>
            <a:ext cx="12192000" cy="769441"/>
          </a:xfrm>
          <a:prstGeom prst="rect">
            <a:avLst/>
          </a:prstGeom>
          <a:noFill/>
        </p:spPr>
        <p:txBody>
          <a:bodyPr wrap="square" rtlCol="0">
            <a:spAutoFit/>
          </a:bodyPr>
          <a:lstStyle/>
          <a:p>
            <a:pPr algn="ctr"/>
            <a:r>
              <a:rPr kumimoji="1" lang="en-US" altLang="zh-CN" sz="2000" dirty="0">
                <a:solidFill>
                  <a:schemeClr val="tx1">
                    <a:lumMod val="50000"/>
                    <a:lumOff val="50000"/>
                  </a:schemeClr>
                </a:solidFill>
              </a:rPr>
              <a:t>Use</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a</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label</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selector</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in</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the</a:t>
            </a:r>
            <a:r>
              <a:rPr kumimoji="1" lang="zh-CN" altLang="en-US" sz="2000" dirty="0">
                <a:solidFill>
                  <a:schemeClr val="tx1">
                    <a:lumMod val="50000"/>
                    <a:lumOff val="50000"/>
                  </a:schemeClr>
                </a:solidFill>
              </a:rPr>
              <a:t> </a:t>
            </a:r>
            <a:r>
              <a:rPr kumimoji="1" lang="en-US" altLang="zh-CN" sz="2000" dirty="0" err="1">
                <a:solidFill>
                  <a:schemeClr val="tx1">
                    <a:lumMod val="50000"/>
                    <a:lumOff val="50000"/>
                  </a:schemeClr>
                </a:solidFill>
              </a:rPr>
              <a:t>ListWatch</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so</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that</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a</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controller</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only</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reconciles</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its</a:t>
            </a:r>
            <a:r>
              <a:rPr kumimoji="1" lang="zh-CN" altLang="en-US" sz="2000" dirty="0">
                <a:solidFill>
                  <a:schemeClr val="tx1">
                    <a:lumMod val="50000"/>
                    <a:lumOff val="50000"/>
                  </a:schemeClr>
                </a:solidFill>
              </a:rPr>
              <a:t> </a:t>
            </a:r>
            <a:r>
              <a:rPr kumimoji="1" lang="en-US" altLang="zh-CN" sz="2000" dirty="0">
                <a:solidFill>
                  <a:schemeClr val="tx1">
                    <a:lumMod val="50000"/>
                    <a:lumOff val="50000"/>
                  </a:schemeClr>
                </a:solidFill>
              </a:rPr>
              <a:t>share</a:t>
            </a:r>
            <a:endParaRPr kumimoji="1" lang="zh-CN" altLang="en-US" sz="2000" dirty="0">
              <a:solidFill>
                <a:schemeClr val="tx1">
                  <a:lumMod val="50000"/>
                  <a:lumOff val="50000"/>
                </a:schemeClr>
              </a:solidFill>
            </a:endParaRPr>
          </a:p>
          <a:p>
            <a:pPr algn="ctr"/>
            <a:endParaRPr kumimoji="1" lang="en-US" altLang="zh-CN" sz="2400" dirty="0">
              <a:solidFill>
                <a:schemeClr val="tx1">
                  <a:lumMod val="50000"/>
                  <a:lumOff val="50000"/>
                </a:schemeClr>
              </a:solidFill>
            </a:endParaRPr>
          </a:p>
        </p:txBody>
      </p:sp>
      <p:sp>
        <p:nvSpPr>
          <p:cNvPr id="11" name="Title 1">
            <a:extLst>
              <a:ext uri="{FF2B5EF4-FFF2-40B4-BE49-F238E27FC236}">
                <a16:creationId xmlns:a16="http://schemas.microsoft.com/office/drawing/2014/main" id="{F6F73821-59E4-F040-BD33-43A016118582}"/>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Cluster</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at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Scale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7197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Cluster</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at</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Scale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C9276131-5716-6C45-B5ED-C7CAB66BED3F}"/>
              </a:ext>
            </a:extLst>
          </p:cNvPr>
          <p:cNvSpPr txBox="1"/>
          <p:nvPr/>
        </p:nvSpPr>
        <p:spPr>
          <a:xfrm>
            <a:off x="0" y="4812929"/>
            <a:ext cx="12192000" cy="1815882"/>
          </a:xfrm>
          <a:prstGeom prst="rect">
            <a:avLst/>
          </a:prstGeom>
          <a:noFill/>
        </p:spPr>
        <p:txBody>
          <a:bodyPr wrap="square" rtlCol="0">
            <a:spAutoFit/>
          </a:bodyPr>
          <a:lstStyle/>
          <a:p>
            <a:pPr algn="ctr"/>
            <a:r>
              <a:rPr kumimoji="1" lang="en-US" altLang="zh-CN" sz="2400" dirty="0"/>
              <a:t>Use</a:t>
            </a:r>
            <a:r>
              <a:rPr kumimoji="1" lang="zh-CN" altLang="en-US" sz="2400" dirty="0"/>
              <a:t> </a:t>
            </a:r>
            <a:r>
              <a:rPr kumimoji="1" lang="en-US" altLang="zh-CN" sz="2400" dirty="0"/>
              <a:t>multiple</a:t>
            </a:r>
            <a:r>
              <a:rPr kumimoji="1" lang="zh-CN" altLang="en-US" sz="2400" dirty="0"/>
              <a:t> </a:t>
            </a:r>
            <a:r>
              <a:rPr kumimoji="1" lang="en-US" altLang="zh-CN" sz="2400" dirty="0"/>
              <a:t>K8S</a:t>
            </a:r>
            <a:r>
              <a:rPr kumimoji="1" lang="zh-CN" altLang="en-US" sz="2400" dirty="0"/>
              <a:t> </a:t>
            </a:r>
            <a:r>
              <a:rPr kumimoji="1" lang="en-US" altLang="zh-CN" sz="2400" dirty="0"/>
              <a:t>clusters</a:t>
            </a:r>
            <a:r>
              <a:rPr kumimoji="1" lang="zh-CN" altLang="en-US" sz="2400" dirty="0"/>
              <a:t> </a:t>
            </a:r>
            <a:r>
              <a:rPr kumimoji="1" lang="en-US" altLang="zh-CN" sz="2400" dirty="0"/>
              <a:t>when</a:t>
            </a:r>
            <a:r>
              <a:rPr kumimoji="1" lang="zh-CN" altLang="en-US" sz="2400" dirty="0"/>
              <a:t> </a:t>
            </a:r>
            <a:r>
              <a:rPr kumimoji="1" lang="en-US" altLang="zh-CN" sz="2400" dirty="0"/>
              <a:t>K8S</a:t>
            </a:r>
            <a:r>
              <a:rPr kumimoji="1" lang="zh-CN" altLang="en-US" sz="2400" dirty="0"/>
              <a:t> </a:t>
            </a:r>
            <a:r>
              <a:rPr kumimoji="1" lang="en-US" altLang="zh-CN" sz="2400" dirty="0"/>
              <a:t>control</a:t>
            </a:r>
            <a:r>
              <a:rPr kumimoji="1" lang="zh-CN" altLang="en-US" sz="2400" dirty="0"/>
              <a:t> </a:t>
            </a:r>
            <a:r>
              <a:rPr kumimoji="1" lang="en-US" altLang="zh-CN" sz="2400" dirty="0"/>
              <a:t>plane</a:t>
            </a:r>
            <a:r>
              <a:rPr kumimoji="1" lang="zh-CN" altLang="en-US" sz="2400" dirty="0"/>
              <a:t> </a:t>
            </a:r>
            <a:r>
              <a:rPr kumimoji="1" lang="en-US" altLang="zh-CN" sz="2400" dirty="0"/>
              <a:t>becomes</a:t>
            </a:r>
            <a:r>
              <a:rPr kumimoji="1" lang="zh-CN" altLang="en-US" sz="2400" dirty="0"/>
              <a:t> </a:t>
            </a:r>
            <a:r>
              <a:rPr kumimoji="1" lang="en-US" altLang="zh-CN" sz="2400" dirty="0"/>
              <a:t>the</a:t>
            </a:r>
            <a:r>
              <a:rPr kumimoji="1" lang="zh-CN" altLang="en-US" sz="2400" dirty="0"/>
              <a:t> </a:t>
            </a:r>
            <a:r>
              <a:rPr kumimoji="1" lang="en-US" altLang="zh-CN" sz="2400" dirty="0"/>
              <a:t>bottleneck</a:t>
            </a:r>
          </a:p>
          <a:p>
            <a:pPr algn="ctr"/>
            <a:endParaRPr kumimoji="1" lang="en-US" altLang="zh-CN" sz="2400" dirty="0"/>
          </a:p>
          <a:p>
            <a:pPr algn="ctr"/>
            <a:r>
              <a:rPr kumimoji="1" lang="en-US" altLang="zh-CN" sz="2000" dirty="0"/>
              <a:t>Scaling</a:t>
            </a:r>
            <a:r>
              <a:rPr kumimoji="1" lang="zh-CN" altLang="en-US" sz="2000" dirty="0"/>
              <a:t> </a:t>
            </a:r>
            <a:r>
              <a:rPr kumimoji="1" lang="en-US" altLang="zh-CN" sz="2000" dirty="0"/>
              <a:t>out</a:t>
            </a:r>
            <a:r>
              <a:rPr kumimoji="1" lang="zh-CN" altLang="en-US" sz="2000" dirty="0"/>
              <a:t> </a:t>
            </a:r>
            <a:r>
              <a:rPr kumimoji="1" lang="en-US" altLang="zh-CN" sz="2000" dirty="0"/>
              <a:t>a</a:t>
            </a:r>
            <a:r>
              <a:rPr kumimoji="1" lang="zh-CN" altLang="en-US" sz="2000" dirty="0"/>
              <a:t> </a:t>
            </a:r>
            <a:r>
              <a:rPr kumimoji="1" lang="en-US" altLang="zh-CN" sz="2000" dirty="0"/>
              <a:t>Serverless</a:t>
            </a:r>
            <a:r>
              <a:rPr kumimoji="1" lang="zh-CN" altLang="en-US" sz="2000" dirty="0"/>
              <a:t> </a:t>
            </a:r>
            <a:r>
              <a:rPr kumimoji="1" lang="en-US" altLang="zh-CN" sz="2000" dirty="0"/>
              <a:t>cluster</a:t>
            </a:r>
            <a:r>
              <a:rPr kumimoji="1" lang="zh-CN" altLang="en-US" sz="2000" dirty="0"/>
              <a:t> </a:t>
            </a:r>
            <a:r>
              <a:rPr kumimoji="1" lang="en-US" altLang="zh-CN" sz="2000" dirty="0"/>
              <a:t>is</a:t>
            </a:r>
            <a:r>
              <a:rPr kumimoji="1" lang="zh-CN" altLang="en-US" sz="2000" dirty="0"/>
              <a:t> </a:t>
            </a:r>
            <a:r>
              <a:rPr kumimoji="1" lang="en-US" altLang="zh-CN" sz="2000" dirty="0"/>
              <a:t>generally</a:t>
            </a:r>
            <a:r>
              <a:rPr kumimoji="1" lang="zh-CN" altLang="en-US" sz="2000" dirty="0"/>
              <a:t> </a:t>
            </a:r>
            <a:r>
              <a:rPr kumimoji="1" lang="en-US" altLang="zh-CN" sz="2000" dirty="0"/>
              <a:t>quite</a:t>
            </a:r>
            <a:r>
              <a:rPr kumimoji="1" lang="zh-CN" altLang="en-US" sz="2000" dirty="0"/>
              <a:t> </a:t>
            </a:r>
            <a:r>
              <a:rPr kumimoji="1" lang="en-US" altLang="zh-CN" sz="2000" dirty="0"/>
              <a:t>easy</a:t>
            </a:r>
            <a:r>
              <a:rPr kumimoji="1" lang="zh-CN" altLang="en-US" sz="2000" dirty="0"/>
              <a:t> </a:t>
            </a:r>
            <a:endParaRPr kumimoji="1" lang="en-US" altLang="zh-CN" sz="2000" dirty="0"/>
          </a:p>
          <a:p>
            <a:pPr algn="ctr"/>
            <a:r>
              <a:rPr kumimoji="1" lang="en-US" altLang="zh-CN" sz="2000" dirty="0"/>
              <a:t>when</a:t>
            </a:r>
            <a:r>
              <a:rPr kumimoji="1" lang="zh-CN" altLang="en-US" sz="2000" dirty="0"/>
              <a:t> </a:t>
            </a:r>
            <a:r>
              <a:rPr kumimoji="1" lang="en-US" altLang="zh-CN" sz="2000" dirty="0"/>
              <a:t>partitioning</a:t>
            </a:r>
            <a:r>
              <a:rPr kumimoji="1" lang="zh-CN" altLang="en-US" sz="2000" dirty="0"/>
              <a:t> </a:t>
            </a:r>
            <a:r>
              <a:rPr kumimoji="1" lang="en-US" altLang="zh-CN" sz="2000" dirty="0"/>
              <a:t>/</a:t>
            </a:r>
            <a:r>
              <a:rPr kumimoji="1" lang="zh-CN" altLang="en-US" sz="2000" dirty="0"/>
              <a:t> </a:t>
            </a:r>
            <a:r>
              <a:rPr kumimoji="1" lang="en-US" altLang="zh-CN" sz="2000" dirty="0" err="1"/>
              <a:t>sharding</a:t>
            </a:r>
            <a:r>
              <a:rPr kumimoji="1" lang="zh-CN" altLang="en-US" sz="2000" dirty="0"/>
              <a:t> </a:t>
            </a:r>
            <a:r>
              <a:rPr kumimoji="1" lang="en-US" altLang="zh-CN" sz="2000" dirty="0"/>
              <a:t>is</a:t>
            </a:r>
            <a:r>
              <a:rPr kumimoji="1" lang="zh-CN" altLang="en-US" sz="2000" dirty="0"/>
              <a:t> </a:t>
            </a:r>
            <a:r>
              <a:rPr kumimoji="1" lang="en-US" altLang="zh-CN" sz="2000" dirty="0"/>
              <a:t>done</a:t>
            </a:r>
            <a:r>
              <a:rPr kumimoji="1" lang="zh-CN" altLang="en-US" sz="2000" dirty="0"/>
              <a:t> </a:t>
            </a:r>
            <a:r>
              <a:rPr kumimoji="1" lang="en-US" altLang="zh-CN" sz="2000" dirty="0"/>
              <a:t>well</a:t>
            </a:r>
            <a:r>
              <a:rPr kumimoji="1" lang="zh-CN" altLang="en-US" sz="2000" dirty="0"/>
              <a:t> </a:t>
            </a:r>
            <a:r>
              <a:rPr kumimoji="1" lang="en-US" altLang="zh-CN" sz="2000" dirty="0"/>
              <a:t>by</a:t>
            </a:r>
            <a:r>
              <a:rPr kumimoji="1" lang="zh-CN" altLang="en-US" sz="2000" dirty="0"/>
              <a:t> </a:t>
            </a:r>
            <a:r>
              <a:rPr kumimoji="1" lang="en-US" altLang="zh-CN" sz="2000" dirty="0"/>
              <a:t>an</a:t>
            </a:r>
            <a:r>
              <a:rPr kumimoji="1" lang="zh-CN" altLang="en-US" sz="2000" dirty="0"/>
              <a:t> </a:t>
            </a:r>
            <a:r>
              <a:rPr kumimoji="1" lang="en-US" altLang="zh-CN" sz="2000" dirty="0"/>
              <a:t>upstream</a:t>
            </a:r>
            <a:r>
              <a:rPr kumimoji="1" lang="zh-CN" altLang="en-US" sz="2000" dirty="0"/>
              <a:t> </a:t>
            </a:r>
            <a:r>
              <a:rPr kumimoji="1" lang="en-US" altLang="zh-CN" sz="2000" dirty="0"/>
              <a:t>system.</a:t>
            </a:r>
            <a:endParaRPr kumimoji="1" lang="zh-CN" altLang="en-US" sz="2000" dirty="0"/>
          </a:p>
          <a:p>
            <a:pPr algn="ctr"/>
            <a:endParaRPr kumimoji="1" lang="en-US" altLang="zh-CN" sz="2400" dirty="0"/>
          </a:p>
        </p:txBody>
      </p:sp>
      <p:pic>
        <p:nvPicPr>
          <p:cNvPr id="8" name="图片 7">
            <a:extLst>
              <a:ext uri="{FF2B5EF4-FFF2-40B4-BE49-F238E27FC236}">
                <a16:creationId xmlns:a16="http://schemas.microsoft.com/office/drawing/2014/main" id="{210F5241-31D8-224C-9070-E06003BEA352}"/>
              </a:ext>
            </a:extLst>
          </p:cNvPr>
          <p:cNvPicPr>
            <a:picLocks noChangeAspect="1"/>
          </p:cNvPicPr>
          <p:nvPr/>
        </p:nvPicPr>
        <p:blipFill>
          <a:blip r:embed="rId3"/>
          <a:stretch>
            <a:fillRect/>
          </a:stretch>
        </p:blipFill>
        <p:spPr>
          <a:xfrm>
            <a:off x="3842657" y="882211"/>
            <a:ext cx="4506686" cy="4506686"/>
          </a:xfrm>
          <a:prstGeom prst="rect">
            <a:avLst/>
          </a:prstGeom>
        </p:spPr>
      </p:pic>
    </p:spTree>
    <p:extLst>
      <p:ext uri="{BB962C8B-B14F-4D97-AF65-F5344CB8AC3E}">
        <p14:creationId xmlns:p14="http://schemas.microsoft.com/office/powerpoint/2010/main" val="1848241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Key</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Takeaways</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CCAF7BED-3D33-2D48-9494-E49860613FD9}"/>
              </a:ext>
            </a:extLst>
          </p:cNvPr>
          <p:cNvSpPr txBox="1"/>
          <p:nvPr/>
        </p:nvSpPr>
        <p:spPr>
          <a:xfrm>
            <a:off x="2943225" y="1737896"/>
            <a:ext cx="9001125" cy="5262979"/>
          </a:xfrm>
          <a:prstGeom prst="rect">
            <a:avLst/>
          </a:prstGeom>
          <a:noFill/>
        </p:spPr>
        <p:txBody>
          <a:bodyPr wrap="square" rtlCol="0">
            <a:spAutoFit/>
          </a:bodyPr>
          <a:lstStyle/>
          <a:p>
            <a:pPr marL="514350" indent="-514350">
              <a:buFont typeface="Arial" panose="020B0604020202020204" pitchFamily="34" charset="0"/>
              <a:buChar char="•"/>
            </a:pPr>
            <a:r>
              <a:rPr kumimoji="1" lang="en-US" altLang="zh-CN" sz="2700" dirty="0"/>
              <a:t>Pre-warming</a:t>
            </a:r>
            <a:r>
              <a:rPr kumimoji="1" lang="zh-CN" altLang="en-US" sz="2700" dirty="0"/>
              <a:t> </a:t>
            </a:r>
            <a:r>
              <a:rPr kumimoji="1" lang="en-US" altLang="zh-CN" sz="2700" dirty="0"/>
              <a:t>techniques</a:t>
            </a:r>
            <a:r>
              <a:rPr kumimoji="1" lang="zh-CN" altLang="en-US" sz="2700" dirty="0"/>
              <a:t> </a:t>
            </a:r>
            <a:r>
              <a:rPr kumimoji="1" lang="en-US" altLang="zh-CN" sz="2700" dirty="0"/>
              <a:t>can</a:t>
            </a:r>
            <a:r>
              <a:rPr kumimoji="1" lang="zh-CN" altLang="en-US" sz="2700" dirty="0"/>
              <a:t> </a:t>
            </a:r>
            <a:r>
              <a:rPr kumimoji="1" lang="en-US" altLang="zh-CN" sz="2700" dirty="0"/>
              <a:t>effectively</a:t>
            </a:r>
            <a:r>
              <a:rPr kumimoji="1" lang="zh-CN" altLang="en-US" sz="2700" dirty="0"/>
              <a:t> </a:t>
            </a:r>
            <a:r>
              <a:rPr kumimoji="1" lang="en-US" altLang="zh-CN" sz="2700" dirty="0"/>
              <a:t>solve</a:t>
            </a:r>
            <a:r>
              <a:rPr kumimoji="1" lang="zh-CN" altLang="en-US" sz="2700" dirty="0"/>
              <a:t> </a:t>
            </a:r>
            <a:r>
              <a:rPr kumimoji="1" lang="en-US" altLang="zh-CN" sz="2700" dirty="0"/>
              <a:t>performance</a:t>
            </a:r>
            <a:r>
              <a:rPr kumimoji="1" lang="zh-CN" altLang="en-US" sz="2700" dirty="0"/>
              <a:t> </a:t>
            </a:r>
            <a:r>
              <a:rPr kumimoji="1" lang="en-US" altLang="zh-CN" sz="2700" dirty="0"/>
              <a:t>problems</a:t>
            </a:r>
            <a:r>
              <a:rPr kumimoji="1" lang="zh-CN" altLang="en-US" sz="2700" dirty="0"/>
              <a:t> </a:t>
            </a:r>
            <a:r>
              <a:rPr kumimoji="1" lang="en-US" altLang="zh-CN" sz="2700" dirty="0"/>
              <a:t>in</a:t>
            </a:r>
            <a:r>
              <a:rPr kumimoji="1" lang="zh-CN" altLang="en-US" sz="2700" dirty="0"/>
              <a:t> </a:t>
            </a:r>
            <a:r>
              <a:rPr kumimoji="1" lang="en-US" altLang="zh-CN" sz="2700" dirty="0" err="1"/>
              <a:t>Knative</a:t>
            </a:r>
            <a:r>
              <a:rPr kumimoji="1" lang="zh-CN" altLang="en-US" sz="2700" dirty="0"/>
              <a:t> </a:t>
            </a:r>
            <a:r>
              <a:rPr kumimoji="1" lang="en-US" altLang="zh-CN" sz="2700" dirty="0"/>
              <a:t>/</a:t>
            </a:r>
            <a:r>
              <a:rPr kumimoji="1" lang="zh-CN" altLang="en-US" sz="2700" dirty="0"/>
              <a:t> </a:t>
            </a:r>
            <a:r>
              <a:rPr kumimoji="1" lang="en-US" altLang="zh-CN" sz="2700" dirty="0"/>
              <a:t>Kubernetes</a:t>
            </a:r>
            <a:r>
              <a:rPr kumimoji="1" lang="zh-CN" altLang="en-US" sz="2700" dirty="0"/>
              <a:t> </a:t>
            </a:r>
            <a:r>
              <a:rPr kumimoji="1" lang="en-US" altLang="zh-CN" sz="2700" dirty="0"/>
              <a:t>and</a:t>
            </a:r>
            <a:r>
              <a:rPr kumimoji="1" lang="zh-CN" altLang="en-US" sz="2700" dirty="0"/>
              <a:t> </a:t>
            </a:r>
            <a:r>
              <a:rPr kumimoji="1" lang="en-US" altLang="zh-CN" sz="2700" dirty="0"/>
              <a:t>its</a:t>
            </a:r>
            <a:r>
              <a:rPr kumimoji="1" lang="zh-CN" altLang="en-US" sz="2700" dirty="0"/>
              <a:t> </a:t>
            </a:r>
            <a:r>
              <a:rPr kumimoji="1" lang="en-US" altLang="zh-CN" sz="2700" dirty="0"/>
              <a:t>standardization</a:t>
            </a:r>
            <a:r>
              <a:rPr kumimoji="1" lang="zh-CN" altLang="en-US" sz="2700" dirty="0"/>
              <a:t> </a:t>
            </a:r>
            <a:r>
              <a:rPr kumimoji="1" lang="en-US" altLang="zh-CN" sz="2700" dirty="0"/>
              <a:t>can</a:t>
            </a:r>
            <a:r>
              <a:rPr kumimoji="1" lang="zh-CN" altLang="en-US" sz="2700" dirty="0"/>
              <a:t> </a:t>
            </a:r>
            <a:r>
              <a:rPr kumimoji="1" lang="en-US" altLang="zh-CN" sz="2700" dirty="0"/>
              <a:t>be</a:t>
            </a:r>
            <a:r>
              <a:rPr kumimoji="1" lang="zh-CN" altLang="en-US" sz="2700" dirty="0"/>
              <a:t> </a:t>
            </a:r>
            <a:r>
              <a:rPr kumimoji="1" lang="en-US" altLang="zh-CN" sz="2700" dirty="0"/>
              <a:t>beneficial</a:t>
            </a:r>
            <a:r>
              <a:rPr kumimoji="1" lang="zh-CN" altLang="en-US" sz="2700" dirty="0"/>
              <a:t> </a:t>
            </a:r>
            <a:r>
              <a:rPr kumimoji="1" lang="en-US" altLang="zh-CN" sz="2700" dirty="0"/>
              <a:t>to</a:t>
            </a:r>
            <a:r>
              <a:rPr kumimoji="1" lang="zh-CN" altLang="en-US" sz="2700" dirty="0"/>
              <a:t> </a:t>
            </a:r>
            <a:r>
              <a:rPr kumimoji="1" lang="en-US" altLang="zh-CN" sz="2700" dirty="0"/>
              <a:t>the</a:t>
            </a:r>
            <a:r>
              <a:rPr kumimoji="1" lang="zh-CN" altLang="en-US" sz="2700" dirty="0"/>
              <a:t> </a:t>
            </a:r>
            <a:r>
              <a:rPr kumimoji="1" lang="en-US" altLang="zh-CN" sz="2700" dirty="0"/>
              <a:t>eco-system.</a:t>
            </a:r>
          </a:p>
          <a:p>
            <a:pPr marL="514350" indent="-514350">
              <a:buFont typeface="Arial" panose="020B0604020202020204" pitchFamily="34" charset="0"/>
              <a:buChar char="•"/>
            </a:pPr>
            <a:endParaRPr kumimoji="1" lang="en-US" altLang="zh-CN" sz="2700" dirty="0"/>
          </a:p>
          <a:p>
            <a:pPr marL="514350" indent="-514350">
              <a:buFont typeface="Arial" panose="020B0604020202020204" pitchFamily="34" charset="0"/>
              <a:buChar char="•"/>
            </a:pPr>
            <a:r>
              <a:rPr kumimoji="1" lang="en-US" altLang="zh-CN" sz="2700" dirty="0"/>
              <a:t>Serverless</a:t>
            </a:r>
            <a:r>
              <a:rPr kumimoji="1" lang="zh-CN" altLang="en-US" sz="2700" dirty="0"/>
              <a:t> </a:t>
            </a:r>
            <a:r>
              <a:rPr kumimoji="1" lang="en-US" altLang="zh-CN" sz="2700" dirty="0"/>
              <a:t>is</a:t>
            </a:r>
            <a:r>
              <a:rPr kumimoji="1" lang="zh-CN" altLang="en-US" sz="2700" dirty="0"/>
              <a:t> </a:t>
            </a:r>
            <a:r>
              <a:rPr kumimoji="1" lang="en-US" altLang="zh-CN" sz="2700" dirty="0"/>
              <a:t>about</a:t>
            </a:r>
            <a:r>
              <a:rPr kumimoji="1" lang="zh-CN" altLang="en-US" sz="2700" dirty="0"/>
              <a:t> </a:t>
            </a:r>
            <a:r>
              <a:rPr kumimoji="1" lang="en-US" altLang="zh-CN" sz="2700" dirty="0"/>
              <a:t>sharing</a:t>
            </a:r>
            <a:r>
              <a:rPr kumimoji="1" lang="zh-CN" altLang="en-US" sz="2700" dirty="0"/>
              <a:t> </a:t>
            </a:r>
            <a:r>
              <a:rPr kumimoji="1" lang="en-US" altLang="zh-CN" sz="2700" dirty="0"/>
              <a:t>infrastructure.</a:t>
            </a:r>
            <a:r>
              <a:rPr kumimoji="1" lang="zh-CN" altLang="en-US" sz="2700" dirty="0"/>
              <a:t> </a:t>
            </a:r>
            <a:r>
              <a:rPr kumimoji="1" lang="en-US" altLang="zh-CN" sz="2700" dirty="0"/>
              <a:t>The</a:t>
            </a:r>
            <a:r>
              <a:rPr kumimoji="1" lang="zh-CN" altLang="en-US" sz="2700" dirty="0"/>
              <a:t> </a:t>
            </a:r>
            <a:r>
              <a:rPr kumimoji="1" lang="en-US" altLang="zh-CN" sz="2700" dirty="0"/>
              <a:t>more</a:t>
            </a:r>
            <a:r>
              <a:rPr kumimoji="1" lang="zh-CN" altLang="en-US" sz="2700" dirty="0"/>
              <a:t> </a:t>
            </a:r>
            <a:r>
              <a:rPr kumimoji="1" lang="en-US" altLang="zh-CN" sz="2700" dirty="0"/>
              <a:t>you</a:t>
            </a:r>
            <a:r>
              <a:rPr kumimoji="1" lang="zh-CN" altLang="en-US" sz="2700" dirty="0"/>
              <a:t> </a:t>
            </a:r>
            <a:r>
              <a:rPr kumimoji="1" lang="en-US" altLang="zh-CN" sz="2700" dirty="0"/>
              <a:t>share</a:t>
            </a:r>
            <a:r>
              <a:rPr kumimoji="1" lang="zh-CN" altLang="en-US" sz="2700" dirty="0"/>
              <a:t> </a:t>
            </a:r>
            <a:r>
              <a:rPr kumimoji="1" lang="en-US" altLang="zh-CN" sz="2700" dirty="0"/>
              <a:t>the</a:t>
            </a:r>
            <a:r>
              <a:rPr kumimoji="1" lang="zh-CN" altLang="en-US" sz="2700" dirty="0"/>
              <a:t> </a:t>
            </a:r>
            <a:r>
              <a:rPr kumimoji="1" lang="en-US" altLang="zh-CN" sz="2700" dirty="0"/>
              <a:t>lower</a:t>
            </a:r>
            <a:r>
              <a:rPr kumimoji="1" lang="zh-CN" altLang="en-US" sz="2700" dirty="0"/>
              <a:t> </a:t>
            </a:r>
            <a:r>
              <a:rPr kumimoji="1" lang="en-US" altLang="zh-CN" sz="2700" dirty="0"/>
              <a:t>the</a:t>
            </a:r>
            <a:r>
              <a:rPr kumimoji="1" lang="zh-CN" altLang="en-US" sz="2700" dirty="0"/>
              <a:t> </a:t>
            </a:r>
            <a:r>
              <a:rPr kumimoji="1" lang="en-US" altLang="zh-CN" sz="2700" dirty="0"/>
              <a:t>costs.</a:t>
            </a:r>
          </a:p>
          <a:p>
            <a:pPr marL="514350" indent="-514350">
              <a:buFont typeface="Arial" panose="020B0604020202020204" pitchFamily="34" charset="0"/>
              <a:buChar char="•"/>
            </a:pPr>
            <a:endParaRPr kumimoji="1" lang="en-US" altLang="zh-CN" sz="2700" dirty="0"/>
          </a:p>
          <a:p>
            <a:pPr marL="514350" indent="-514350">
              <a:buFont typeface="Arial" panose="020B0604020202020204" pitchFamily="34" charset="0"/>
              <a:buChar char="•"/>
            </a:pPr>
            <a:r>
              <a:rPr kumimoji="1" lang="en-US" altLang="zh-CN" sz="2700" dirty="0"/>
              <a:t>Use</a:t>
            </a:r>
            <a:r>
              <a:rPr kumimoji="1" lang="zh-CN" altLang="en-US" sz="2700" dirty="0"/>
              <a:t> </a:t>
            </a:r>
            <a:r>
              <a:rPr kumimoji="1" lang="en-US" altLang="zh-CN" sz="2700" dirty="0"/>
              <a:t>of</a:t>
            </a:r>
            <a:r>
              <a:rPr kumimoji="1" lang="zh-CN" altLang="en-US" sz="2700" dirty="0"/>
              <a:t> </a:t>
            </a:r>
            <a:r>
              <a:rPr kumimoji="1" lang="en-US" altLang="zh-CN" sz="2700" dirty="0" err="1"/>
              <a:t>sharding</a:t>
            </a:r>
            <a:r>
              <a:rPr kumimoji="1" lang="zh-CN" altLang="en-US" sz="2700" dirty="0"/>
              <a:t> </a:t>
            </a:r>
            <a:r>
              <a:rPr kumimoji="1" lang="en-US" altLang="zh-CN" sz="2700" dirty="0"/>
              <a:t>/</a:t>
            </a:r>
            <a:r>
              <a:rPr kumimoji="1" lang="zh-CN" altLang="en-US" sz="2700" dirty="0"/>
              <a:t> </a:t>
            </a:r>
            <a:r>
              <a:rPr kumimoji="1" lang="en-US" altLang="zh-CN" sz="2700" dirty="0"/>
              <a:t>partitioning</a:t>
            </a:r>
            <a:r>
              <a:rPr kumimoji="1" lang="zh-CN" altLang="en-US" sz="2700" dirty="0"/>
              <a:t> </a:t>
            </a:r>
            <a:r>
              <a:rPr kumimoji="1" lang="en-US" altLang="zh-CN" sz="2700" dirty="0"/>
              <a:t>techniques</a:t>
            </a:r>
            <a:r>
              <a:rPr kumimoji="1" lang="zh-CN" altLang="en-US" sz="2700" dirty="0"/>
              <a:t> </a:t>
            </a:r>
            <a:r>
              <a:rPr kumimoji="1" lang="en-US" altLang="zh-CN" sz="2700" dirty="0"/>
              <a:t>can</a:t>
            </a:r>
            <a:r>
              <a:rPr kumimoji="1" lang="zh-CN" altLang="en-US" sz="2700" dirty="0"/>
              <a:t> </a:t>
            </a:r>
            <a:r>
              <a:rPr kumimoji="1" lang="en-US" altLang="zh-CN" sz="2700" dirty="0"/>
              <a:t>effectively</a:t>
            </a:r>
            <a:r>
              <a:rPr kumimoji="1" lang="zh-CN" altLang="en-US" sz="2700" dirty="0"/>
              <a:t> </a:t>
            </a:r>
            <a:r>
              <a:rPr kumimoji="1" lang="en-US" altLang="zh-CN" sz="2700" dirty="0"/>
              <a:t>solve</a:t>
            </a:r>
            <a:r>
              <a:rPr kumimoji="1" lang="zh-CN" altLang="en-US" sz="2700" dirty="0"/>
              <a:t> </a:t>
            </a:r>
            <a:r>
              <a:rPr kumimoji="1" lang="en-US" altLang="zh-CN" sz="2700" dirty="0"/>
              <a:t>almost</a:t>
            </a:r>
            <a:r>
              <a:rPr kumimoji="1" lang="zh-CN" altLang="en-US" sz="2700" dirty="0"/>
              <a:t> </a:t>
            </a:r>
            <a:r>
              <a:rPr kumimoji="1" lang="en-US" altLang="zh-CN" sz="2700" dirty="0"/>
              <a:t>all</a:t>
            </a:r>
            <a:r>
              <a:rPr kumimoji="1" lang="zh-CN" altLang="en-US" sz="2700" dirty="0"/>
              <a:t> </a:t>
            </a:r>
            <a:r>
              <a:rPr kumimoji="1" lang="en-US" altLang="zh-CN" sz="2700" dirty="0"/>
              <a:t>scale-related</a:t>
            </a:r>
            <a:r>
              <a:rPr kumimoji="1" lang="zh-CN" altLang="en-US" sz="2700" dirty="0"/>
              <a:t> </a:t>
            </a:r>
            <a:r>
              <a:rPr kumimoji="1" lang="en-US" altLang="zh-CN" sz="2700" dirty="0"/>
              <a:t>problems</a:t>
            </a:r>
            <a:r>
              <a:rPr kumimoji="1" lang="zh-CN" altLang="en-US" sz="2700" dirty="0"/>
              <a:t> </a:t>
            </a:r>
            <a:r>
              <a:rPr kumimoji="1" lang="en-US" altLang="zh-CN" sz="2700" dirty="0"/>
              <a:t>faced</a:t>
            </a:r>
            <a:r>
              <a:rPr kumimoji="1" lang="zh-CN" altLang="en-US" sz="2700" dirty="0"/>
              <a:t> </a:t>
            </a:r>
            <a:r>
              <a:rPr kumimoji="1" lang="en-US" altLang="zh-CN" sz="2700" dirty="0"/>
              <a:t>by</a:t>
            </a:r>
            <a:r>
              <a:rPr kumimoji="1" lang="zh-CN" altLang="en-US" sz="2700" dirty="0"/>
              <a:t> </a:t>
            </a:r>
            <a:r>
              <a:rPr kumimoji="1" lang="en-US" altLang="zh-CN" sz="2700" dirty="0"/>
              <a:t>a</a:t>
            </a:r>
            <a:r>
              <a:rPr kumimoji="1" lang="zh-CN" altLang="en-US" sz="2700" dirty="0"/>
              <a:t> </a:t>
            </a:r>
            <a:r>
              <a:rPr kumimoji="1" lang="en-US" altLang="zh-CN" sz="2700" dirty="0"/>
              <a:t>Serverless</a:t>
            </a:r>
            <a:r>
              <a:rPr kumimoji="1" lang="zh-CN" altLang="en-US" sz="2700" dirty="0"/>
              <a:t> </a:t>
            </a:r>
            <a:r>
              <a:rPr kumimoji="1" lang="en-US" altLang="zh-CN" sz="2700" dirty="0"/>
              <a:t>Computing</a:t>
            </a:r>
            <a:r>
              <a:rPr kumimoji="1" lang="zh-CN" altLang="en-US" sz="2700" dirty="0"/>
              <a:t> </a:t>
            </a:r>
            <a:r>
              <a:rPr kumimoji="1" lang="en-US" altLang="zh-CN" sz="2700" dirty="0"/>
              <a:t>platform.</a:t>
            </a:r>
          </a:p>
          <a:p>
            <a:pPr marL="514350" indent="-514350">
              <a:buFont typeface="Arial" panose="020B0604020202020204" pitchFamily="34" charset="0"/>
              <a:buChar char="•"/>
            </a:pPr>
            <a:endParaRPr kumimoji="1" lang="en-US" altLang="zh-CN" sz="2700" dirty="0"/>
          </a:p>
          <a:p>
            <a:pPr marL="514350" indent="-514350">
              <a:buFont typeface="Arial" panose="020B0604020202020204" pitchFamily="34" charset="0"/>
              <a:buChar char="•"/>
            </a:pPr>
            <a:endParaRPr kumimoji="1" lang="en-US" altLang="zh-CN" sz="2700" dirty="0"/>
          </a:p>
        </p:txBody>
      </p:sp>
      <p:pic>
        <p:nvPicPr>
          <p:cNvPr id="5" name="图片 4">
            <a:extLst>
              <a:ext uri="{FF2B5EF4-FFF2-40B4-BE49-F238E27FC236}">
                <a16:creationId xmlns:a16="http://schemas.microsoft.com/office/drawing/2014/main" id="{26ED69AE-5973-3741-BE7B-CE70DE0C0600}"/>
              </a:ext>
            </a:extLst>
          </p:cNvPr>
          <p:cNvPicPr>
            <a:picLocks noChangeAspect="1"/>
          </p:cNvPicPr>
          <p:nvPr/>
        </p:nvPicPr>
        <p:blipFill>
          <a:blip r:embed="rId3"/>
          <a:stretch>
            <a:fillRect/>
          </a:stretch>
        </p:blipFill>
        <p:spPr>
          <a:xfrm>
            <a:off x="-419100" y="1666456"/>
            <a:ext cx="4119563" cy="4119563"/>
          </a:xfrm>
          <a:prstGeom prst="rect">
            <a:avLst/>
          </a:prstGeom>
        </p:spPr>
      </p:pic>
    </p:spTree>
    <p:extLst>
      <p:ext uri="{BB962C8B-B14F-4D97-AF65-F5344CB8AC3E}">
        <p14:creationId xmlns:p14="http://schemas.microsoft.com/office/powerpoint/2010/main" val="80710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D7D64-F972-794C-A6BD-A8ED29B74034}"/>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95000"/>
                    <a:lumOff val="5000"/>
                  </a:schemeClr>
                </a:solidFill>
                <a:latin typeface="Arial" panose="020B0604020202020204" pitchFamily="34" charset="0"/>
                <a:cs typeface="Arial" panose="020B0604020202020204" pitchFamily="34" charset="0"/>
              </a:rPr>
              <a:t>About SOFAStack</a:t>
            </a:r>
          </a:p>
        </p:txBody>
      </p:sp>
      <p:sp>
        <p:nvSpPr>
          <p:cNvPr id="4" name="Title 1">
            <a:extLst>
              <a:ext uri="{FF2B5EF4-FFF2-40B4-BE49-F238E27FC236}">
                <a16:creationId xmlns:a16="http://schemas.microsoft.com/office/drawing/2014/main" id="{47F8E521-A42E-8B4C-91DA-934F212A7694}"/>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altLang="zh-CN" sz="2400" dirty="0" err="1">
                <a:solidFill>
                  <a:schemeClr val="tx1">
                    <a:lumMod val="65000"/>
                    <a:lumOff val="35000"/>
                  </a:schemeClr>
                </a:solidFill>
                <a:latin typeface="Arial" panose="020B0604020202020204" pitchFamily="34" charset="0"/>
                <a:cs typeface="Arial" panose="020B0604020202020204" pitchFamily="34" charset="0"/>
              </a:rPr>
              <a:t>SOFAStack</a:t>
            </a:r>
            <a:r>
              <a:rPr lang="en" altLang="zh-CN" sz="2400" dirty="0">
                <a:solidFill>
                  <a:schemeClr val="tx1">
                    <a:lumMod val="65000"/>
                    <a:lumOff val="35000"/>
                  </a:schemeClr>
                </a:solidFill>
                <a:latin typeface="Arial" panose="020B0604020202020204" pitchFamily="34" charset="0"/>
                <a:cs typeface="Arial" panose="020B0604020202020204" pitchFamily="34" charset="0"/>
              </a:rPr>
              <a:t>™</a:t>
            </a:r>
            <a:r>
              <a:rPr lang="zh-CN" altLang="en" sz="2400" dirty="0">
                <a:solidFill>
                  <a:schemeClr val="tx1">
                    <a:lumMod val="65000"/>
                    <a:lumOff val="35000"/>
                  </a:schemeClr>
                </a:solidFill>
                <a:latin typeface="Arial" panose="020B0604020202020204" pitchFamily="34" charset="0"/>
                <a:cs typeface="Arial" panose="020B0604020202020204" pitchFamily="34" charset="0"/>
              </a:rPr>
              <a:t>（</a:t>
            </a:r>
            <a:r>
              <a:rPr lang="en" altLang="zh-CN" sz="2400" dirty="0">
                <a:solidFill>
                  <a:schemeClr val="tx1">
                    <a:lumMod val="65000"/>
                    <a:lumOff val="35000"/>
                  </a:schemeClr>
                </a:solidFill>
                <a:latin typeface="Arial" panose="020B0604020202020204" pitchFamily="34" charset="0"/>
                <a:cs typeface="Arial" panose="020B0604020202020204" pitchFamily="34" charset="0"/>
              </a:rPr>
              <a:t>Scalable Open Financial Architecture Stack</a:t>
            </a:r>
            <a:r>
              <a:rPr lang="zh-CN" altLang="en" sz="2400" dirty="0">
                <a:solidFill>
                  <a:schemeClr val="tx1">
                    <a:lumMod val="65000"/>
                    <a:lumOff val="35000"/>
                  </a:schemeClr>
                </a:solidFill>
                <a:latin typeface="Arial" panose="020B0604020202020204" pitchFamily="34" charset="0"/>
                <a:cs typeface="Arial" panose="020B0604020202020204" pitchFamily="34" charset="0"/>
              </a:rPr>
              <a:t>）</a:t>
            </a:r>
            <a:endParaRPr lang="en-US" altLang="zh-CN"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7370F77-1BC8-1C4D-909D-1571F3734C35}"/>
              </a:ext>
            </a:extLst>
          </p:cNvPr>
          <p:cNvSpPr txBox="1"/>
          <p:nvPr/>
        </p:nvSpPr>
        <p:spPr>
          <a:xfrm>
            <a:off x="635895" y="2338085"/>
            <a:ext cx="9311669" cy="403187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i="1" dirty="0"/>
              <a:t>Managed service on Alibaba Cloud (Preview) - </a:t>
            </a:r>
            <a:r>
              <a:rPr lang="en" altLang="zh-CN" sz="3200" dirty="0">
                <a:hlinkClick r:id="rId2"/>
              </a:rPr>
              <a:t>https://cn.aliyun.com/product/sofa</a:t>
            </a:r>
            <a:endParaRPr lang="en" altLang="zh-CN" sz="3200" dirty="0"/>
          </a:p>
          <a:p>
            <a:endParaRPr kumimoji="1" lang="en-US" altLang="zh-CN" sz="3200" i="1" dirty="0"/>
          </a:p>
          <a:p>
            <a:pPr marL="285750" indent="-285750">
              <a:buFont typeface="Arial" panose="020B0604020202020204" pitchFamily="34" charset="0"/>
              <a:buChar char="•"/>
            </a:pPr>
            <a:r>
              <a:rPr kumimoji="1" lang="en-US" altLang="zh-CN" sz="3200" i="1" dirty="0"/>
              <a:t>Open-source project on GitHub  - </a:t>
            </a:r>
            <a:r>
              <a:rPr lang="en" altLang="zh-CN" sz="3200" dirty="0">
                <a:hlinkClick r:id="rId3"/>
              </a:rPr>
              <a:t>https://github.com/sofastack</a:t>
            </a:r>
            <a:br>
              <a:rPr kumimoji="1" lang="en-US" altLang="zh-CN" sz="3200" dirty="0"/>
            </a:br>
            <a:endParaRPr kumimoji="1" lang="en-US" altLang="zh-CN" sz="3200" dirty="0"/>
          </a:p>
          <a:p>
            <a:pPr marL="285750" indent="-285750">
              <a:buFont typeface="Arial" panose="020B0604020202020204" pitchFamily="34" charset="0"/>
              <a:buChar char="•"/>
            </a:pPr>
            <a:r>
              <a:rPr kumimoji="1" lang="en-US" altLang="zh-CN" sz="3200" i="1" dirty="0"/>
              <a:t>SOFAStack homepage - </a:t>
            </a:r>
            <a:r>
              <a:rPr lang="en" altLang="zh-CN" sz="3200" dirty="0">
                <a:hlinkClick r:id="rId4"/>
              </a:rPr>
              <a:t>https://www.sofastack.tech/en/</a:t>
            </a:r>
            <a:endParaRPr kumimoji="1" lang="zh-CN" altLang="en-US" sz="3200" dirty="0"/>
          </a:p>
        </p:txBody>
      </p:sp>
    </p:spTree>
    <p:extLst>
      <p:ext uri="{BB962C8B-B14F-4D97-AF65-F5344CB8AC3E}">
        <p14:creationId xmlns:p14="http://schemas.microsoft.com/office/powerpoint/2010/main" val="298703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FD7D64-F972-794C-A6BD-A8ED29B74034}"/>
              </a:ext>
            </a:extLst>
          </p:cNvPr>
          <p:cNvSpPr txBox="1">
            <a:spLocks/>
          </p:cNvSpPr>
          <p:nvPr/>
        </p:nvSpPr>
        <p:spPr>
          <a:xfrm>
            <a:off x="0" y="292825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solidFill>
                  <a:schemeClr val="tx1">
                    <a:lumMod val="95000"/>
                    <a:lumOff val="5000"/>
                  </a:schemeClr>
                </a:solidFill>
                <a:latin typeface="Arial" panose="020B0604020202020204" pitchFamily="34" charset="0"/>
                <a:cs typeface="Arial" panose="020B0604020202020204" pitchFamily="34" charset="0"/>
              </a:rPr>
              <a:t>Thank</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you!</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108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95000"/>
                    <a:lumOff val="5000"/>
                  </a:schemeClr>
                </a:solidFill>
                <a:latin typeface="Arial" panose="020B0604020202020204" pitchFamily="34" charset="0"/>
                <a:cs typeface="Arial" panose="020B0604020202020204" pitchFamily="34" charset="0"/>
              </a:rPr>
              <a:t>Self Introduction</a:t>
            </a:r>
          </a:p>
        </p:txBody>
      </p:sp>
      <p:grpSp>
        <p:nvGrpSpPr>
          <p:cNvPr id="5" name="组合 4">
            <a:extLst>
              <a:ext uri="{FF2B5EF4-FFF2-40B4-BE49-F238E27FC236}">
                <a16:creationId xmlns:a16="http://schemas.microsoft.com/office/drawing/2014/main" id="{CD734AC2-361F-6145-9516-EE878B855282}"/>
              </a:ext>
            </a:extLst>
          </p:cNvPr>
          <p:cNvGrpSpPr/>
          <p:nvPr/>
        </p:nvGrpSpPr>
        <p:grpSpPr>
          <a:xfrm>
            <a:off x="1845884" y="1978520"/>
            <a:ext cx="8500231" cy="3774330"/>
            <a:chOff x="1633823" y="1922763"/>
            <a:chExt cx="8500231" cy="3774330"/>
          </a:xfrm>
        </p:grpSpPr>
        <p:pic>
          <p:nvPicPr>
            <p:cNvPr id="2" name="图片 1">
              <a:extLst>
                <a:ext uri="{FF2B5EF4-FFF2-40B4-BE49-F238E27FC236}">
                  <a16:creationId xmlns:a16="http://schemas.microsoft.com/office/drawing/2014/main" id="{04FC8123-16BD-D046-898F-D08A3D360142}"/>
                </a:ext>
              </a:extLst>
            </p:cNvPr>
            <p:cNvPicPr>
              <a:picLocks noChangeAspect="1"/>
            </p:cNvPicPr>
            <p:nvPr/>
          </p:nvPicPr>
          <p:blipFill>
            <a:blip r:embed="rId3"/>
            <a:stretch>
              <a:fillRect/>
            </a:stretch>
          </p:blipFill>
          <p:spPr>
            <a:xfrm>
              <a:off x="2392483" y="2409791"/>
              <a:ext cx="1800000" cy="1800000"/>
            </a:xfrm>
            <a:prstGeom prst="rect">
              <a:avLst/>
            </a:prstGeom>
          </p:spPr>
        </p:pic>
        <p:sp>
          <p:nvSpPr>
            <p:cNvPr id="6" name="矩形 5">
              <a:extLst>
                <a:ext uri="{FF2B5EF4-FFF2-40B4-BE49-F238E27FC236}">
                  <a16:creationId xmlns:a16="http://schemas.microsoft.com/office/drawing/2014/main" id="{7AB64A4E-8A49-504E-A84A-36033342DF64}"/>
                </a:ext>
              </a:extLst>
            </p:cNvPr>
            <p:cNvSpPr/>
            <p:nvPr/>
          </p:nvSpPr>
          <p:spPr>
            <a:xfrm>
              <a:off x="1633823" y="4496764"/>
              <a:ext cx="3317320" cy="1200329"/>
            </a:xfrm>
            <a:prstGeom prst="rect">
              <a:avLst/>
            </a:prstGeom>
          </p:spPr>
          <p:txBody>
            <a:bodyPr wrap="square">
              <a:spAutoFit/>
            </a:bodyPr>
            <a:lstStyle/>
            <a:p>
              <a:pPr algn="ctr" fontAlgn="base"/>
              <a:r>
                <a:rPr kumimoji="1" lang="en" altLang="zh-CN" sz="3200" b="1" dirty="0"/>
                <a:t>Yitao Dong </a:t>
              </a:r>
            </a:p>
            <a:p>
              <a:pPr algn="ctr" fontAlgn="base"/>
              <a:r>
                <a:rPr kumimoji="1" lang="en" altLang="zh-CN" sz="2000" dirty="0"/>
                <a:t>Product Manager</a:t>
              </a:r>
            </a:p>
            <a:p>
              <a:pPr algn="ctr" fontAlgn="base"/>
              <a:r>
                <a:rPr kumimoji="1" lang="en" altLang="zh-CN" sz="2000" dirty="0"/>
                <a:t>@Ant Financial</a:t>
              </a:r>
            </a:p>
          </p:txBody>
        </p:sp>
        <p:pic>
          <p:nvPicPr>
            <p:cNvPr id="8" name="图片 7">
              <a:extLst>
                <a:ext uri="{FF2B5EF4-FFF2-40B4-BE49-F238E27FC236}">
                  <a16:creationId xmlns:a16="http://schemas.microsoft.com/office/drawing/2014/main" id="{10599C15-28BC-9A4F-AF4B-1C95761130D9}"/>
                </a:ext>
              </a:extLst>
            </p:cNvPr>
            <p:cNvPicPr>
              <a:picLocks noChangeAspect="1"/>
            </p:cNvPicPr>
            <p:nvPr/>
          </p:nvPicPr>
          <p:blipFill>
            <a:blip r:embed="rId4"/>
            <a:stretch>
              <a:fillRect/>
            </a:stretch>
          </p:blipFill>
          <p:spPr>
            <a:xfrm>
              <a:off x="7575393" y="2409791"/>
              <a:ext cx="1800000" cy="1800000"/>
            </a:xfrm>
            <a:prstGeom prst="rect">
              <a:avLst/>
            </a:prstGeom>
          </p:spPr>
        </p:pic>
        <p:sp>
          <p:nvSpPr>
            <p:cNvPr id="9" name="矩形 8">
              <a:extLst>
                <a:ext uri="{FF2B5EF4-FFF2-40B4-BE49-F238E27FC236}">
                  <a16:creationId xmlns:a16="http://schemas.microsoft.com/office/drawing/2014/main" id="{8A516B5D-AAA4-884D-88FF-FCBCBE0E7D59}"/>
                </a:ext>
              </a:extLst>
            </p:cNvPr>
            <p:cNvSpPr/>
            <p:nvPr/>
          </p:nvSpPr>
          <p:spPr>
            <a:xfrm>
              <a:off x="6816733" y="4496764"/>
              <a:ext cx="3317321" cy="1200329"/>
            </a:xfrm>
            <a:prstGeom prst="rect">
              <a:avLst/>
            </a:prstGeom>
          </p:spPr>
          <p:txBody>
            <a:bodyPr wrap="square">
              <a:spAutoFit/>
            </a:bodyPr>
            <a:lstStyle/>
            <a:p>
              <a:pPr algn="ctr" fontAlgn="base"/>
              <a:r>
                <a:rPr kumimoji="1" lang="en" altLang="zh-CN" sz="3200" b="1" dirty="0" err="1"/>
                <a:t>Ke</a:t>
              </a:r>
              <a:r>
                <a:rPr kumimoji="1" lang="en" altLang="zh-CN" sz="3200" b="1" dirty="0"/>
                <a:t> Wang</a:t>
              </a:r>
            </a:p>
            <a:p>
              <a:pPr algn="ctr" fontAlgn="base"/>
              <a:r>
                <a:rPr kumimoji="1" lang="en" altLang="zh-CN" sz="2000" dirty="0"/>
                <a:t>Software Engineer </a:t>
              </a:r>
            </a:p>
            <a:p>
              <a:pPr algn="ctr" fontAlgn="base"/>
              <a:r>
                <a:rPr kumimoji="1" lang="en" altLang="zh-CN" sz="2000" dirty="0"/>
                <a:t>@Ant Financial </a:t>
              </a:r>
            </a:p>
          </p:txBody>
        </p:sp>
        <p:sp>
          <p:nvSpPr>
            <p:cNvPr id="7" name="矩形 6">
              <a:extLst>
                <a:ext uri="{FF2B5EF4-FFF2-40B4-BE49-F238E27FC236}">
                  <a16:creationId xmlns:a16="http://schemas.microsoft.com/office/drawing/2014/main" id="{4ABFDC52-F6F7-DB4E-A680-1D52F12D9F14}"/>
                </a:ext>
              </a:extLst>
            </p:cNvPr>
            <p:cNvSpPr/>
            <p:nvPr/>
          </p:nvSpPr>
          <p:spPr>
            <a:xfrm>
              <a:off x="1633823" y="1922763"/>
              <a:ext cx="3317320" cy="400110"/>
            </a:xfrm>
            <a:prstGeom prst="rect">
              <a:avLst/>
            </a:prstGeom>
          </p:spPr>
          <p:txBody>
            <a:bodyPr wrap="square">
              <a:spAutoFit/>
            </a:bodyPr>
            <a:lstStyle/>
            <a:p>
              <a:pPr algn="ctr" fontAlgn="base"/>
              <a:r>
                <a:rPr kumimoji="1" lang="en" altLang="zh-CN" sz="2000" dirty="0"/>
                <a:t>@Matthew_Dyt (Twitter)</a:t>
              </a:r>
            </a:p>
          </p:txBody>
        </p:sp>
        <p:sp>
          <p:nvSpPr>
            <p:cNvPr id="10" name="矩形 9">
              <a:extLst>
                <a:ext uri="{FF2B5EF4-FFF2-40B4-BE49-F238E27FC236}">
                  <a16:creationId xmlns:a16="http://schemas.microsoft.com/office/drawing/2014/main" id="{5926B571-AA18-7944-9450-DA0163C0F05A}"/>
                </a:ext>
              </a:extLst>
            </p:cNvPr>
            <p:cNvSpPr/>
            <p:nvPr/>
          </p:nvSpPr>
          <p:spPr>
            <a:xfrm>
              <a:off x="6816733" y="1922763"/>
              <a:ext cx="3317320" cy="400110"/>
            </a:xfrm>
            <a:prstGeom prst="rect">
              <a:avLst/>
            </a:prstGeom>
          </p:spPr>
          <p:txBody>
            <a:bodyPr wrap="square">
              <a:spAutoFit/>
            </a:bodyPr>
            <a:lstStyle/>
            <a:p>
              <a:pPr algn="ctr" fontAlgn="base"/>
              <a:r>
                <a:rPr kumimoji="1" lang="en" altLang="zh-CN" sz="2000" dirty="0"/>
                <a:t>@KevinWang15 (GitHub)</a:t>
              </a:r>
            </a:p>
          </p:txBody>
        </p:sp>
      </p:grpSp>
    </p:spTree>
    <p:extLst>
      <p:ext uri="{BB962C8B-B14F-4D97-AF65-F5344CB8AC3E}">
        <p14:creationId xmlns:p14="http://schemas.microsoft.com/office/powerpoint/2010/main" val="4284915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95000"/>
                    <a:lumOff val="5000"/>
                  </a:schemeClr>
                </a:solidFill>
                <a:latin typeface="Arial" panose="020B0604020202020204" pitchFamily="34" charset="0"/>
                <a:cs typeface="Arial" panose="020B0604020202020204" pitchFamily="34" charset="0"/>
              </a:rPr>
              <a:t>Agenda</a:t>
            </a:r>
          </a:p>
        </p:txBody>
      </p:sp>
      <p:sp>
        <p:nvSpPr>
          <p:cNvPr id="11" name="文本框 10">
            <a:extLst>
              <a:ext uri="{FF2B5EF4-FFF2-40B4-BE49-F238E27FC236}">
                <a16:creationId xmlns:a16="http://schemas.microsoft.com/office/drawing/2014/main" id="{3BA16084-D272-334E-B24E-3799A436A523}"/>
              </a:ext>
            </a:extLst>
          </p:cNvPr>
          <p:cNvSpPr txBox="1"/>
          <p:nvPr/>
        </p:nvSpPr>
        <p:spPr>
          <a:xfrm>
            <a:off x="520148" y="1348800"/>
            <a:ext cx="10730444" cy="452431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dirty="0"/>
              <a:t>Serverless Platform Use Case</a:t>
            </a:r>
          </a:p>
          <a:p>
            <a:pPr marL="285750" indent="-285750">
              <a:buFont typeface="Arial" panose="020B0604020202020204" pitchFamily="34" charset="0"/>
              <a:buChar char="•"/>
            </a:pPr>
            <a:r>
              <a:rPr kumimoji="1" lang="en-US" altLang="zh-CN" sz="3200" dirty="0"/>
              <a:t>Problems Along the Way</a:t>
            </a:r>
          </a:p>
          <a:p>
            <a:pPr marL="285750" indent="-285750">
              <a:buFont typeface="Arial" panose="020B0604020202020204" pitchFamily="34" charset="0"/>
              <a:buChar char="•"/>
            </a:pPr>
            <a:r>
              <a:rPr kumimoji="1" lang="en-US" altLang="zh-CN" sz="3200" dirty="0"/>
              <a:t>Our Attempts </a:t>
            </a:r>
          </a:p>
          <a:p>
            <a:pPr marL="742950" lvl="1" indent="-285750">
              <a:buFont typeface="Arial" panose="020B0604020202020204" pitchFamily="34" charset="0"/>
              <a:buChar char="•"/>
            </a:pPr>
            <a:r>
              <a:rPr kumimoji="1" lang="en-US" altLang="zh-CN" sz="3200" dirty="0"/>
              <a:t>Performance</a:t>
            </a:r>
          </a:p>
          <a:p>
            <a:pPr marL="742950" lvl="1" indent="-285750">
              <a:buFont typeface="Arial" panose="020B0604020202020204" pitchFamily="34" charset="0"/>
              <a:buChar char="•"/>
            </a:pPr>
            <a:r>
              <a:rPr kumimoji="1" lang="en-US" altLang="zh-CN" sz="3200" dirty="0"/>
              <a:t>Cost Reduction</a:t>
            </a:r>
          </a:p>
          <a:p>
            <a:pPr marL="742950" lvl="1" indent="-285750">
              <a:buFont typeface="Arial" panose="020B0604020202020204" pitchFamily="34" charset="0"/>
              <a:buChar char="•"/>
            </a:pPr>
            <a:r>
              <a:rPr kumimoji="1" lang="en-US" altLang="zh-CN" sz="3200" dirty="0"/>
              <a:t>Security</a:t>
            </a:r>
          </a:p>
          <a:p>
            <a:pPr marL="742950" lvl="1" indent="-285750">
              <a:buFont typeface="Arial" panose="020B0604020202020204" pitchFamily="34" charset="0"/>
              <a:buChar char="•"/>
            </a:pPr>
            <a:r>
              <a:rPr kumimoji="1" lang="en-US" altLang="zh-CN" sz="3200" dirty="0"/>
              <a:t>Cluster at Scale</a:t>
            </a:r>
          </a:p>
          <a:p>
            <a:pPr marL="285750" indent="-285750">
              <a:buFont typeface="Arial" panose="020B0604020202020204" pitchFamily="34" charset="0"/>
              <a:buChar char="•"/>
            </a:pPr>
            <a:r>
              <a:rPr kumimoji="1" lang="en-US" altLang="zh-CN" sz="3200" dirty="0"/>
              <a:t>Key Takeaways</a:t>
            </a:r>
          </a:p>
          <a:p>
            <a:pPr marL="742950" lvl="1" indent="-285750">
              <a:buFont typeface="Arial" panose="020B0604020202020204" pitchFamily="34" charset="0"/>
              <a:buChar char="•"/>
            </a:pPr>
            <a:endParaRPr kumimoji="1" lang="en-US" altLang="zh-CN" sz="3200" dirty="0"/>
          </a:p>
        </p:txBody>
      </p:sp>
    </p:spTree>
    <p:extLst>
      <p:ext uri="{BB962C8B-B14F-4D97-AF65-F5344CB8AC3E}">
        <p14:creationId xmlns:p14="http://schemas.microsoft.com/office/powerpoint/2010/main" val="262838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Serverless Platform</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Use Cases</a:t>
            </a: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4931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DBFA41F2-D23A-3847-8619-1B5AA4FAD89B}"/>
              </a:ext>
            </a:extLst>
          </p:cNvPr>
          <p:cNvSpPr txBox="1"/>
          <p:nvPr/>
        </p:nvSpPr>
        <p:spPr>
          <a:xfrm>
            <a:off x="520148" y="1564243"/>
            <a:ext cx="11671852" cy="5293757"/>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b="1" i="1" dirty="0"/>
              <a:t>Public Cloud</a:t>
            </a:r>
          </a:p>
          <a:p>
            <a:pPr marL="742950" lvl="1" indent="-285750">
              <a:buFont typeface="Arial" panose="020B0604020202020204" pitchFamily="34" charset="0"/>
              <a:buChar char="•"/>
            </a:pPr>
            <a:r>
              <a:rPr kumimoji="1" lang="en-US" altLang="zh-CN" sz="3200" dirty="0"/>
              <a:t>Apps</a:t>
            </a:r>
            <a:r>
              <a:rPr kumimoji="1" lang="zh-CN" altLang="en-US" sz="3200" dirty="0"/>
              <a:t> </a:t>
            </a:r>
            <a:r>
              <a:rPr kumimoji="1" lang="en-US" altLang="zh-CN" sz="3200" dirty="0"/>
              <a:t>for </a:t>
            </a:r>
            <a:r>
              <a:rPr kumimoji="1" lang="en-US" altLang="zh-CN" sz="3200" spc="-150" dirty="0"/>
              <a:t>individual developers &amp; small teams</a:t>
            </a:r>
          </a:p>
          <a:p>
            <a:pPr marL="742950" lvl="1" indent="-285750">
              <a:buFont typeface="Arial" panose="020B0604020202020204" pitchFamily="34" charset="0"/>
              <a:buChar char="•"/>
            </a:pPr>
            <a:r>
              <a:rPr kumimoji="1" lang="en-US" altLang="zh-CN" sz="3200" dirty="0"/>
              <a:t>Industry cloud for innovative businesses</a:t>
            </a:r>
          </a:p>
          <a:p>
            <a:pPr lvl="1"/>
            <a:endParaRPr kumimoji="1" lang="en-US" altLang="zh-CN" sz="3200" dirty="0"/>
          </a:p>
          <a:p>
            <a:pPr marL="285750" indent="-285750">
              <a:buFont typeface="Arial" panose="020B0604020202020204" pitchFamily="34" charset="0"/>
              <a:buChar char="•"/>
            </a:pPr>
            <a:r>
              <a:rPr kumimoji="1" lang="en-US" altLang="zh-CN" sz="3200" b="1" i="1" dirty="0"/>
              <a:t>On Premise</a:t>
            </a:r>
            <a:r>
              <a:rPr kumimoji="1" lang="en-US" altLang="zh-CN" sz="3200" i="1" dirty="0"/>
              <a:t> </a:t>
            </a:r>
          </a:p>
          <a:p>
            <a:pPr marL="742950" lvl="1" indent="-285750">
              <a:buFont typeface="Arial" panose="020B0604020202020204" pitchFamily="34" charset="0"/>
              <a:buChar char="•"/>
            </a:pPr>
            <a:r>
              <a:rPr kumimoji="1" lang="en-US" altLang="zh-CN" sz="3200" dirty="0"/>
              <a:t>Autoscaling for time-critical workloads</a:t>
            </a:r>
          </a:p>
          <a:p>
            <a:pPr marL="742950" lvl="1" indent="-285750">
              <a:buFont typeface="Arial" panose="020B0604020202020204" pitchFamily="34" charset="0"/>
              <a:buChar char="•"/>
            </a:pPr>
            <a:r>
              <a:rPr kumimoji="1" lang="en-US" altLang="zh-CN" sz="3200" dirty="0"/>
              <a:t>Big data and machine</a:t>
            </a:r>
            <a:r>
              <a:rPr kumimoji="1" lang="zh-CN" altLang="en-US" sz="3200" dirty="0"/>
              <a:t> </a:t>
            </a:r>
            <a:r>
              <a:rPr kumimoji="1" lang="en-US" altLang="zh-CN" sz="3200" dirty="0"/>
              <a:t>learning tasks</a:t>
            </a:r>
          </a:p>
          <a:p>
            <a:pPr marL="742950" lvl="1" indent="-285750">
              <a:buFont typeface="Arial" panose="020B0604020202020204" pitchFamily="34" charset="0"/>
              <a:buChar char="•"/>
            </a:pPr>
            <a:r>
              <a:rPr kumimoji="1" lang="en-US" altLang="zh-CN" sz="3200" dirty="0"/>
              <a:t>Migrating monolithic apps to elastic</a:t>
            </a:r>
            <a:r>
              <a:rPr kumimoji="1" lang="zh-CN" altLang="en-US" sz="3200" dirty="0"/>
              <a:t> </a:t>
            </a:r>
            <a:r>
              <a:rPr kumimoji="1" lang="en-US" altLang="zh-CN" sz="3200" dirty="0"/>
              <a:t>/</a:t>
            </a:r>
            <a:r>
              <a:rPr kumimoji="1" lang="zh-CN" altLang="en-US" sz="3200" dirty="0"/>
              <a:t> </a:t>
            </a:r>
            <a:r>
              <a:rPr kumimoji="1" lang="en-US" altLang="zh-CN" sz="3200" dirty="0"/>
              <a:t>event-driven architecture</a:t>
            </a:r>
          </a:p>
          <a:p>
            <a:pPr marL="742950" lvl="1" indent="-285750">
              <a:buFont typeface="Arial" panose="020B0604020202020204" pitchFamily="34" charset="0"/>
              <a:buChar char="•"/>
            </a:pPr>
            <a:endParaRPr kumimoji="1" lang="en-US" altLang="zh-CN" sz="3200" dirty="0"/>
          </a:p>
          <a:p>
            <a:pPr marL="742950" lvl="1" indent="-285750">
              <a:buFont typeface="Arial" panose="020B0604020202020204" pitchFamily="34" charset="0"/>
              <a:buChar char="•"/>
            </a:pPr>
            <a:endParaRPr kumimoji="1" lang="en-US" altLang="zh-CN" sz="3200" dirty="0"/>
          </a:p>
          <a:p>
            <a:pPr lvl="1"/>
            <a:endParaRPr lang="en" altLang="zh-CN" dirty="0"/>
          </a:p>
        </p:txBody>
      </p:sp>
      <p:pic>
        <p:nvPicPr>
          <p:cNvPr id="3" name="图片 2">
            <a:extLst>
              <a:ext uri="{FF2B5EF4-FFF2-40B4-BE49-F238E27FC236}">
                <a16:creationId xmlns:a16="http://schemas.microsoft.com/office/drawing/2014/main" id="{061EFAD6-6C58-DD44-A4DC-5F803E39138F}"/>
              </a:ext>
            </a:extLst>
          </p:cNvPr>
          <p:cNvPicPr>
            <a:picLocks noChangeAspect="1"/>
          </p:cNvPicPr>
          <p:nvPr/>
        </p:nvPicPr>
        <p:blipFill>
          <a:blip r:embed="rId3"/>
          <a:stretch>
            <a:fillRect/>
          </a:stretch>
        </p:blipFill>
        <p:spPr>
          <a:xfrm>
            <a:off x="9406040" y="1077482"/>
            <a:ext cx="2911354" cy="2911354"/>
          </a:xfrm>
          <a:prstGeom prst="rect">
            <a:avLst/>
          </a:prstGeom>
        </p:spPr>
      </p:pic>
    </p:spTree>
    <p:extLst>
      <p:ext uri="{BB962C8B-B14F-4D97-AF65-F5344CB8AC3E}">
        <p14:creationId xmlns:p14="http://schemas.microsoft.com/office/powerpoint/2010/main" val="272915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spc="-150" dirty="0">
                <a:solidFill>
                  <a:schemeClr val="tx1">
                    <a:lumMod val="95000"/>
                    <a:lumOff val="5000"/>
                  </a:schemeClr>
                </a:solidFill>
                <a:latin typeface="Arial" panose="020B0604020202020204" pitchFamily="34" charset="0"/>
                <a:cs typeface="Arial" panose="020B0604020202020204" pitchFamily="34" charset="0"/>
              </a:rPr>
              <a:t>Some of the Obstacles Along the Way</a:t>
            </a:r>
          </a:p>
        </p:txBody>
      </p:sp>
      <p:sp>
        <p:nvSpPr>
          <p:cNvPr id="7" name="文本框 6">
            <a:extLst>
              <a:ext uri="{FF2B5EF4-FFF2-40B4-BE49-F238E27FC236}">
                <a16:creationId xmlns:a16="http://schemas.microsoft.com/office/drawing/2014/main" id="{DBFA41F2-D23A-3847-8619-1B5AA4FAD89B}"/>
              </a:ext>
            </a:extLst>
          </p:cNvPr>
          <p:cNvSpPr txBox="1"/>
          <p:nvPr/>
        </p:nvSpPr>
        <p:spPr>
          <a:xfrm>
            <a:off x="520148" y="1348800"/>
            <a:ext cx="10730444" cy="501675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b="1" i="1" dirty="0"/>
              <a:t>Performance</a:t>
            </a:r>
          </a:p>
          <a:p>
            <a:pPr marL="742950" lvl="1" indent="-285750">
              <a:buFont typeface="Arial" panose="020B0604020202020204" pitchFamily="34" charset="0"/>
              <a:buChar char="•"/>
            </a:pPr>
            <a:r>
              <a:rPr kumimoji="1" lang="en-US" altLang="zh-CN" sz="3200" dirty="0"/>
              <a:t>Frustrating cold-start time</a:t>
            </a:r>
            <a:r>
              <a:rPr kumimoji="1" lang="zh-CN" altLang="en-US" sz="3200" dirty="0"/>
              <a:t> </a:t>
            </a:r>
            <a:r>
              <a:rPr kumimoji="1" lang="en-US" altLang="zh-CN" sz="3200" dirty="0"/>
              <a:t>with</a:t>
            </a:r>
            <a:r>
              <a:rPr kumimoji="1" lang="zh-CN" altLang="en-US" sz="3200" dirty="0"/>
              <a:t> </a:t>
            </a:r>
            <a:r>
              <a:rPr kumimoji="1" lang="en-US" altLang="zh-CN" sz="3200" dirty="0" err="1"/>
              <a:t>Knative</a:t>
            </a:r>
            <a:r>
              <a:rPr kumimoji="1" lang="zh-CN" altLang="en-US" sz="3200" dirty="0"/>
              <a:t> </a:t>
            </a:r>
            <a:r>
              <a:rPr kumimoji="1" lang="en-US" altLang="zh-CN" sz="3200" dirty="0"/>
              <a:t>on</a:t>
            </a:r>
            <a:r>
              <a:rPr kumimoji="1" lang="zh-CN" altLang="en-US" sz="3200" dirty="0"/>
              <a:t> </a:t>
            </a:r>
            <a:r>
              <a:rPr kumimoji="1" lang="en-US" altLang="zh-CN" sz="3200" dirty="0"/>
              <a:t>Kubernetes</a:t>
            </a:r>
          </a:p>
          <a:p>
            <a:pPr marL="742950" lvl="1" indent="-285750">
              <a:buFont typeface="Arial" panose="020B0604020202020204" pitchFamily="34" charset="0"/>
              <a:buChar char="•"/>
            </a:pPr>
            <a:r>
              <a:rPr kumimoji="1" lang="en-US" altLang="zh-CN" sz="3200" dirty="0"/>
              <a:t>Deteriorating</a:t>
            </a:r>
            <a:r>
              <a:rPr kumimoji="1" lang="zh-CN" altLang="en-US" sz="3200" dirty="0"/>
              <a:t> </a:t>
            </a:r>
            <a:r>
              <a:rPr kumimoji="1" lang="en-US" altLang="zh-CN" sz="3200" dirty="0"/>
              <a:t>performance</a:t>
            </a:r>
            <a:r>
              <a:rPr kumimoji="1" lang="zh-CN" altLang="en-US" sz="3200" dirty="0"/>
              <a:t> </a:t>
            </a:r>
            <a:r>
              <a:rPr kumimoji="1" lang="en-US" altLang="zh-CN" sz="3200" dirty="0"/>
              <a:t>at</a:t>
            </a:r>
            <a:r>
              <a:rPr kumimoji="1" lang="zh-CN" altLang="en-US" sz="3200" dirty="0"/>
              <a:t> </a:t>
            </a:r>
            <a:r>
              <a:rPr kumimoji="1" lang="en-US" altLang="zh-CN" sz="3200" dirty="0"/>
              <a:t>scale</a:t>
            </a:r>
            <a:endParaRPr kumimoji="1" lang="en-US" altLang="zh-CN" sz="3200" b="1" i="1" dirty="0"/>
          </a:p>
          <a:p>
            <a:pPr marL="285750" indent="-285750">
              <a:buFont typeface="Arial" panose="020B0604020202020204" pitchFamily="34" charset="0"/>
              <a:buChar char="•"/>
            </a:pPr>
            <a:r>
              <a:rPr kumimoji="1" lang="en-US" altLang="zh-CN" sz="3200" b="1" i="1" dirty="0"/>
              <a:t>Cost</a:t>
            </a:r>
            <a:endParaRPr kumimoji="1" lang="en-US" altLang="zh-CN" sz="3200" i="1" dirty="0"/>
          </a:p>
          <a:p>
            <a:pPr marL="742950" lvl="1" indent="-285750">
              <a:buFont typeface="Arial" panose="020B0604020202020204" pitchFamily="34" charset="0"/>
              <a:buChar char="•"/>
            </a:pPr>
            <a:r>
              <a:rPr kumimoji="1" lang="en-US" altLang="zh-CN" sz="3200" dirty="0"/>
              <a:t>High</a:t>
            </a:r>
            <a:r>
              <a:rPr kumimoji="1" lang="zh-CN" altLang="en-US" sz="3200" dirty="0"/>
              <a:t> </a:t>
            </a:r>
            <a:r>
              <a:rPr kumimoji="1" lang="en-US" altLang="zh-CN" sz="3200" dirty="0"/>
              <a:t>infrastructural</a:t>
            </a:r>
            <a:r>
              <a:rPr kumimoji="1" lang="zh-CN" altLang="en-US" sz="3200" dirty="0"/>
              <a:t> </a:t>
            </a:r>
            <a:r>
              <a:rPr kumimoji="1" lang="en-US" altLang="zh-CN" sz="3200" dirty="0"/>
              <a:t>costs</a:t>
            </a:r>
            <a:r>
              <a:rPr kumimoji="1" lang="zh-CN" altLang="en-US" sz="3200" dirty="0"/>
              <a:t> </a:t>
            </a:r>
            <a:r>
              <a:rPr kumimoji="1" lang="en-US" altLang="zh-CN" sz="3200" dirty="0"/>
              <a:t>to</a:t>
            </a:r>
            <a:r>
              <a:rPr kumimoji="1" lang="zh-CN" altLang="en-US" sz="3200" dirty="0"/>
              <a:t> </a:t>
            </a:r>
            <a:r>
              <a:rPr kumimoji="1" lang="en-US" altLang="zh-CN" sz="3200" dirty="0"/>
              <a:t>use</a:t>
            </a:r>
            <a:r>
              <a:rPr kumimoji="1" lang="zh-CN" altLang="en-US" sz="3200" dirty="0"/>
              <a:t> </a:t>
            </a:r>
            <a:r>
              <a:rPr kumimoji="1" lang="en-US" altLang="zh-CN" sz="3200" dirty="0" err="1"/>
              <a:t>Knative</a:t>
            </a:r>
            <a:endParaRPr kumimoji="1" lang="en-US" altLang="zh-CN" sz="3200" dirty="0"/>
          </a:p>
          <a:p>
            <a:pPr marL="742950" lvl="1" indent="-285750">
              <a:buFont typeface="Arial" panose="020B0604020202020204" pitchFamily="34" charset="0"/>
              <a:buChar char="•"/>
            </a:pPr>
            <a:r>
              <a:rPr kumimoji="1" lang="en-US" altLang="zh-CN" sz="3200" dirty="0"/>
              <a:t>Paying</a:t>
            </a:r>
            <a:r>
              <a:rPr kumimoji="1" lang="zh-CN" altLang="en-US" sz="3200" dirty="0"/>
              <a:t> </a:t>
            </a:r>
            <a:r>
              <a:rPr kumimoji="1" lang="en-US" altLang="zh-CN" sz="3200" dirty="0"/>
              <a:t>for</a:t>
            </a:r>
            <a:r>
              <a:rPr kumimoji="1" lang="zh-CN" altLang="en-US" sz="3200" dirty="0"/>
              <a:t> </a:t>
            </a:r>
            <a:r>
              <a:rPr kumimoji="1" lang="en-US" altLang="zh-CN" sz="3200" dirty="0"/>
              <a:t>nodes</a:t>
            </a:r>
            <a:r>
              <a:rPr kumimoji="1" lang="zh-CN" altLang="en-US" sz="3200" dirty="0"/>
              <a:t> </a:t>
            </a:r>
            <a:r>
              <a:rPr kumimoji="1" lang="en-US" altLang="zh-CN" sz="3200" dirty="0"/>
              <a:t>that</a:t>
            </a:r>
            <a:r>
              <a:rPr kumimoji="1" lang="zh-CN" altLang="en-US" sz="3200" dirty="0"/>
              <a:t> </a:t>
            </a:r>
            <a:r>
              <a:rPr kumimoji="1" lang="en-US" altLang="zh-CN" sz="3200" dirty="0"/>
              <a:t>are</a:t>
            </a:r>
            <a:r>
              <a:rPr kumimoji="1" lang="zh-CN" altLang="en-US" sz="3200" dirty="0"/>
              <a:t> </a:t>
            </a:r>
            <a:r>
              <a:rPr kumimoji="1" lang="en-US" altLang="zh-CN" sz="3200" dirty="0"/>
              <a:t>not</a:t>
            </a:r>
            <a:r>
              <a:rPr kumimoji="1" lang="zh-CN" altLang="en-US" sz="3200" dirty="0"/>
              <a:t> </a:t>
            </a:r>
            <a:r>
              <a:rPr kumimoji="1" lang="en-US" altLang="zh-CN" sz="3200" dirty="0"/>
              <a:t>actually</a:t>
            </a:r>
            <a:r>
              <a:rPr kumimoji="1" lang="zh-CN" altLang="en-US" sz="3200" dirty="0"/>
              <a:t> </a:t>
            </a:r>
            <a:r>
              <a:rPr kumimoji="1" lang="en-US" altLang="zh-CN" sz="3200" dirty="0"/>
              <a:t>in</a:t>
            </a:r>
            <a:r>
              <a:rPr kumimoji="1" lang="zh-CN" altLang="en-US" sz="3200" dirty="0"/>
              <a:t> </a:t>
            </a:r>
            <a:r>
              <a:rPr kumimoji="1" lang="en-US" altLang="zh-CN" sz="3200" dirty="0"/>
              <a:t>use</a:t>
            </a:r>
          </a:p>
          <a:p>
            <a:pPr marL="285750" indent="-285750">
              <a:buFont typeface="Arial" panose="020B0604020202020204" pitchFamily="34" charset="0"/>
              <a:buChar char="•"/>
            </a:pPr>
            <a:r>
              <a:rPr kumimoji="1" lang="en-US" altLang="zh-CN" sz="3200" b="1" i="1" dirty="0"/>
              <a:t>Security</a:t>
            </a:r>
          </a:p>
          <a:p>
            <a:pPr marL="742950" lvl="1" indent="-285750">
              <a:buFont typeface="Arial" panose="020B0604020202020204" pitchFamily="34" charset="0"/>
              <a:buChar char="•"/>
            </a:pPr>
            <a:r>
              <a:rPr kumimoji="1" lang="en-US" altLang="zh-CN" sz="3200" dirty="0"/>
              <a:t>Container</a:t>
            </a:r>
            <a:r>
              <a:rPr kumimoji="1" lang="zh-CN" altLang="en-US" sz="3200" dirty="0"/>
              <a:t> </a:t>
            </a:r>
            <a:r>
              <a:rPr kumimoji="1" lang="en-US" altLang="zh-CN" sz="3200" dirty="0"/>
              <a:t>escapes</a:t>
            </a:r>
            <a:r>
              <a:rPr kumimoji="1" lang="zh-CN" altLang="en-US" sz="3200" dirty="0"/>
              <a:t> </a:t>
            </a:r>
            <a:r>
              <a:rPr kumimoji="1" lang="en-US" altLang="zh-CN" sz="3200" dirty="0"/>
              <a:t>and</a:t>
            </a:r>
            <a:r>
              <a:rPr kumimoji="1" lang="zh-CN" altLang="en-US" sz="3200" dirty="0"/>
              <a:t> </a:t>
            </a:r>
            <a:r>
              <a:rPr kumimoji="1" lang="en-US" altLang="zh-CN" sz="3200" dirty="0"/>
              <a:t>other</a:t>
            </a:r>
            <a:r>
              <a:rPr kumimoji="1" lang="zh-CN" altLang="en-US" sz="3200" dirty="0"/>
              <a:t> </a:t>
            </a:r>
            <a:r>
              <a:rPr kumimoji="1" lang="en-US" altLang="zh-CN" sz="3200" dirty="0"/>
              <a:t>attack</a:t>
            </a:r>
            <a:r>
              <a:rPr kumimoji="1" lang="zh-CN" altLang="en-US" sz="3200" dirty="0"/>
              <a:t> </a:t>
            </a:r>
            <a:r>
              <a:rPr kumimoji="1" lang="en-US" altLang="zh-CN" sz="3200" dirty="0"/>
              <a:t>vectors</a:t>
            </a:r>
            <a:endParaRPr kumimoji="1" lang="en" altLang="zh-CN" sz="3200" dirty="0"/>
          </a:p>
          <a:p>
            <a:pPr marL="285750" indent="-285750">
              <a:buFont typeface="Arial" panose="020B0604020202020204" pitchFamily="34" charset="0"/>
              <a:buChar char="•"/>
            </a:pPr>
            <a:r>
              <a:rPr kumimoji="1" lang="en-US" altLang="zh-CN" sz="3200" b="1" i="1" dirty="0"/>
              <a:t>……</a:t>
            </a:r>
          </a:p>
          <a:p>
            <a:pPr marL="742950" lvl="1" indent="-285750">
              <a:buFont typeface="Arial" panose="020B0604020202020204" pitchFamily="34" charset="0"/>
              <a:buChar char="•"/>
            </a:pPr>
            <a:endParaRPr kumimoji="1" lang="en-US" altLang="zh-CN" sz="3200" dirty="0"/>
          </a:p>
        </p:txBody>
      </p:sp>
      <p:pic>
        <p:nvPicPr>
          <p:cNvPr id="8" name="图片 7">
            <a:extLst>
              <a:ext uri="{FF2B5EF4-FFF2-40B4-BE49-F238E27FC236}">
                <a16:creationId xmlns:a16="http://schemas.microsoft.com/office/drawing/2014/main" id="{07E1CA36-9AB3-AB47-8BE4-3B32ADF4275F}"/>
              </a:ext>
            </a:extLst>
          </p:cNvPr>
          <p:cNvPicPr>
            <a:picLocks noChangeAspect="1"/>
          </p:cNvPicPr>
          <p:nvPr/>
        </p:nvPicPr>
        <p:blipFill>
          <a:blip r:embed="rId3"/>
          <a:stretch>
            <a:fillRect/>
          </a:stretch>
        </p:blipFill>
        <p:spPr>
          <a:xfrm>
            <a:off x="9384890" y="4144965"/>
            <a:ext cx="3013364" cy="3013364"/>
          </a:xfrm>
          <a:prstGeom prst="rect">
            <a:avLst/>
          </a:prstGeom>
        </p:spPr>
      </p:pic>
    </p:spTree>
    <p:extLst>
      <p:ext uri="{BB962C8B-B14F-4D97-AF65-F5344CB8AC3E}">
        <p14:creationId xmlns:p14="http://schemas.microsoft.com/office/powerpoint/2010/main" val="3880751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95000"/>
                    <a:lumOff val="5000"/>
                  </a:schemeClr>
                </a:solidFill>
                <a:latin typeface="Arial" panose="020B0604020202020204" pitchFamily="34" charset="0"/>
                <a:cs typeface="Arial" panose="020B0604020202020204" pitchFamily="34" charset="0"/>
              </a:rPr>
              <a:t>Our </a:t>
            </a:r>
            <a:r>
              <a:rPr lang="en-US" altLang="zh-CN" b="1" dirty="0">
                <a:solidFill>
                  <a:schemeClr val="tx1">
                    <a:lumMod val="95000"/>
                    <a:lumOff val="5000"/>
                  </a:schemeClr>
                </a:solidFill>
                <a:latin typeface="Arial" panose="020B0604020202020204" pitchFamily="34" charset="0"/>
                <a:cs typeface="Arial" panose="020B0604020202020204" pitchFamily="34" charset="0"/>
              </a:rPr>
              <a:t>Attempts</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to</a:t>
            </a:r>
            <a:r>
              <a:rPr lang="zh-CN" altLang="en-US" b="1" dirty="0">
                <a:solidFill>
                  <a:schemeClr val="tx1">
                    <a:lumMod val="95000"/>
                    <a:lumOff val="5000"/>
                  </a:schemeClr>
                </a:solidFill>
                <a:latin typeface="Arial" panose="020B0604020202020204" pitchFamily="34" charset="0"/>
                <a:cs typeface="Arial" panose="020B0604020202020204" pitchFamily="34" charset="0"/>
              </a:rPr>
              <a:t> </a:t>
            </a:r>
            <a:r>
              <a:rPr lang="en-US" altLang="zh-CN" b="1" dirty="0">
                <a:solidFill>
                  <a:schemeClr val="tx1">
                    <a:lumMod val="95000"/>
                    <a:lumOff val="5000"/>
                  </a:schemeClr>
                </a:solidFill>
                <a:latin typeface="Arial" panose="020B0604020202020204" pitchFamily="34" charset="0"/>
                <a:cs typeface="Arial" panose="020B0604020202020204" pitchFamily="34" charset="0"/>
              </a:rPr>
              <a:t>…</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4931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EFCD759C-3C4E-1743-A3BF-69917573654B}"/>
              </a:ext>
            </a:extLst>
          </p:cNvPr>
          <p:cNvSpPr txBox="1"/>
          <p:nvPr/>
        </p:nvSpPr>
        <p:spPr>
          <a:xfrm>
            <a:off x="403682" y="2155898"/>
            <a:ext cx="11414070" cy="3539430"/>
          </a:xfrm>
          <a:prstGeom prst="rect">
            <a:avLst/>
          </a:prstGeom>
          <a:noFill/>
        </p:spPr>
        <p:txBody>
          <a:bodyPr wrap="square" rtlCol="0">
            <a:spAutoFit/>
          </a:bodyPr>
          <a:lstStyle/>
          <a:p>
            <a:r>
              <a:rPr kumimoji="1" lang="zh-CN" altLang="en-US" sz="3200" dirty="0"/>
              <a:t>                 </a:t>
            </a:r>
            <a:r>
              <a:rPr kumimoji="1" lang="en-US" altLang="zh-CN" sz="3200" dirty="0"/>
              <a:t>Performance</a:t>
            </a:r>
            <a:r>
              <a:rPr kumimoji="1" lang="zh-CN" altLang="en-US" sz="3200" dirty="0"/>
              <a:t> </a:t>
            </a:r>
            <a:r>
              <a:rPr kumimoji="1" lang="en-US" altLang="zh-CN" sz="3200" dirty="0"/>
              <a:t>of</a:t>
            </a:r>
            <a:r>
              <a:rPr kumimoji="1" lang="zh-CN" altLang="en-US" sz="3200" dirty="0"/>
              <a:t> </a:t>
            </a:r>
            <a:r>
              <a:rPr kumimoji="1" lang="en-US" altLang="zh-CN" sz="3200" dirty="0"/>
              <a:t>a</a:t>
            </a:r>
            <a:r>
              <a:rPr kumimoji="1" lang="zh-CN" altLang="en-US" sz="3200" dirty="0"/>
              <a:t> </a:t>
            </a:r>
            <a:r>
              <a:rPr kumimoji="1" lang="en-US" altLang="zh-CN" sz="3200" dirty="0"/>
              <a:t>Serverless</a:t>
            </a:r>
            <a:r>
              <a:rPr kumimoji="1" lang="zh-CN" altLang="en-US" sz="3200" dirty="0"/>
              <a:t> </a:t>
            </a:r>
            <a:r>
              <a:rPr kumimoji="1" lang="en-US" altLang="zh-CN" sz="3200" dirty="0"/>
              <a:t>Platform</a:t>
            </a:r>
            <a:r>
              <a:rPr kumimoji="1" lang="zh-CN" altLang="en-US" sz="3200" dirty="0"/>
              <a:t> </a:t>
            </a:r>
            <a:r>
              <a:rPr kumimoji="1" lang="en-US" altLang="zh-CN" sz="3200" dirty="0"/>
              <a:t>Based</a:t>
            </a:r>
            <a:r>
              <a:rPr kumimoji="1" lang="zh-CN" altLang="en-US" sz="3200" dirty="0"/>
              <a:t> </a:t>
            </a:r>
            <a:r>
              <a:rPr kumimoji="1" lang="en-US" altLang="zh-CN" sz="3200" dirty="0"/>
              <a:t>on</a:t>
            </a:r>
            <a:r>
              <a:rPr kumimoji="1" lang="zh-CN" altLang="en-US" sz="3200" dirty="0"/>
              <a:t> </a:t>
            </a:r>
            <a:r>
              <a:rPr kumimoji="1" lang="en-US" altLang="zh-CN" sz="3200" dirty="0" err="1"/>
              <a:t>Knative</a:t>
            </a:r>
            <a:endParaRPr kumimoji="1" lang="en-US" altLang="zh-CN" sz="3200" dirty="0"/>
          </a:p>
          <a:p>
            <a:endParaRPr kumimoji="1" lang="en-US" altLang="zh-CN" sz="3200" dirty="0"/>
          </a:p>
          <a:p>
            <a:endParaRPr kumimoji="1" lang="en-US" altLang="zh-CN" sz="3200" dirty="0"/>
          </a:p>
          <a:p>
            <a:r>
              <a:rPr kumimoji="1" lang="zh-CN" altLang="en-US" sz="3200" dirty="0"/>
              <a:t>   </a:t>
            </a:r>
            <a:r>
              <a:rPr kumimoji="1" lang="en-US" altLang="zh-CN" sz="3200" dirty="0"/>
              <a:t>Reducing</a:t>
            </a:r>
            <a:r>
              <a:rPr kumimoji="1" lang="zh-CN" altLang="en-US" sz="3200" dirty="0"/>
              <a:t> </a:t>
            </a:r>
            <a:r>
              <a:rPr kumimoji="1" lang="en-US" altLang="zh-CN" sz="3200" dirty="0"/>
              <a:t>the</a:t>
            </a:r>
            <a:r>
              <a:rPr kumimoji="1" lang="zh-CN" altLang="en-US" sz="3200" dirty="0"/>
              <a:t> </a:t>
            </a:r>
            <a:r>
              <a:rPr kumimoji="1" lang="en-US" altLang="zh-CN" sz="3200" dirty="0"/>
              <a:t>Cost</a:t>
            </a:r>
            <a:r>
              <a:rPr kumimoji="1" lang="zh-CN" altLang="en-US" sz="3200" dirty="0"/>
              <a:t> </a:t>
            </a:r>
            <a:r>
              <a:rPr kumimoji="1" lang="en-US" altLang="zh-CN" sz="3200" dirty="0"/>
              <a:t>of</a:t>
            </a:r>
            <a:r>
              <a:rPr kumimoji="1" lang="zh-CN" altLang="en-US" sz="3200" dirty="0"/>
              <a:t> </a:t>
            </a:r>
            <a:r>
              <a:rPr kumimoji="1" lang="en-US" altLang="zh-CN" sz="3200" dirty="0"/>
              <a:t>Running</a:t>
            </a:r>
            <a:r>
              <a:rPr kumimoji="1" lang="zh-CN" altLang="en-US" sz="3200" dirty="0"/>
              <a:t> </a:t>
            </a:r>
            <a:r>
              <a:rPr kumimoji="1" lang="en-US" altLang="zh-CN" sz="3200" dirty="0"/>
              <a:t>a</a:t>
            </a:r>
            <a:r>
              <a:rPr kumimoji="1" lang="zh-CN" altLang="en-US" sz="3200" dirty="0"/>
              <a:t> </a:t>
            </a:r>
            <a:r>
              <a:rPr kumimoji="1" lang="en-US" altLang="zh-CN" sz="3200" dirty="0"/>
              <a:t>Serverless</a:t>
            </a:r>
            <a:r>
              <a:rPr kumimoji="1" lang="zh-CN" altLang="en-US" sz="3200" dirty="0"/>
              <a:t> </a:t>
            </a:r>
            <a:r>
              <a:rPr kumimoji="1" lang="en-US" altLang="zh-CN" sz="3200" dirty="0"/>
              <a:t>Platform</a:t>
            </a:r>
          </a:p>
          <a:p>
            <a:endParaRPr kumimoji="1" lang="en-US" altLang="zh-CN" sz="3200" dirty="0"/>
          </a:p>
          <a:p>
            <a:endParaRPr kumimoji="1" lang="en-US" altLang="zh-CN" sz="3200" dirty="0"/>
          </a:p>
          <a:p>
            <a:r>
              <a:rPr kumimoji="1" lang="zh-CN" altLang="en-US" sz="3200" dirty="0"/>
              <a:t>                                   </a:t>
            </a:r>
            <a:r>
              <a:rPr kumimoji="1" lang="en-US" altLang="zh-CN" sz="3200" dirty="0"/>
              <a:t>Serverless</a:t>
            </a:r>
            <a:r>
              <a:rPr kumimoji="1" lang="zh-CN" altLang="en-US" sz="3200" dirty="0"/>
              <a:t> </a:t>
            </a:r>
            <a:r>
              <a:rPr kumimoji="1" lang="en-US" altLang="zh-CN" sz="3200" dirty="0"/>
              <a:t>Platform</a:t>
            </a:r>
            <a:r>
              <a:rPr kumimoji="1" lang="zh-CN" altLang="en-US" sz="3200" dirty="0"/>
              <a:t> </a:t>
            </a:r>
            <a:r>
              <a:rPr kumimoji="1" lang="en-US" altLang="zh-CN" sz="3200" dirty="0"/>
              <a:t>at</a:t>
            </a:r>
            <a:r>
              <a:rPr kumimoji="1" lang="zh-CN" altLang="en-US" sz="3200" dirty="0"/>
              <a:t> </a:t>
            </a:r>
            <a:r>
              <a:rPr kumimoji="1" lang="en-US" altLang="zh-CN" sz="3200" dirty="0"/>
              <a:t>Scale</a:t>
            </a:r>
            <a:endParaRPr kumimoji="1" lang="zh-CN" altLang="en-US" sz="3200" dirty="0"/>
          </a:p>
        </p:txBody>
      </p:sp>
      <p:pic>
        <p:nvPicPr>
          <p:cNvPr id="9" name="图片 8">
            <a:extLst>
              <a:ext uri="{FF2B5EF4-FFF2-40B4-BE49-F238E27FC236}">
                <a16:creationId xmlns:a16="http://schemas.microsoft.com/office/drawing/2014/main" id="{10E0EE66-99DF-6648-8671-BD8FCF6CAD01}"/>
              </a:ext>
            </a:extLst>
          </p:cNvPr>
          <p:cNvPicPr>
            <a:picLocks noChangeAspect="1"/>
          </p:cNvPicPr>
          <p:nvPr/>
        </p:nvPicPr>
        <p:blipFill>
          <a:blip r:embed="rId2"/>
          <a:stretch>
            <a:fillRect/>
          </a:stretch>
        </p:blipFill>
        <p:spPr>
          <a:xfrm>
            <a:off x="184482" y="1591780"/>
            <a:ext cx="1800000" cy="1800000"/>
          </a:xfrm>
          <a:prstGeom prst="rect">
            <a:avLst/>
          </a:prstGeom>
        </p:spPr>
      </p:pic>
      <p:pic>
        <p:nvPicPr>
          <p:cNvPr id="11" name="图片 10">
            <a:extLst>
              <a:ext uri="{FF2B5EF4-FFF2-40B4-BE49-F238E27FC236}">
                <a16:creationId xmlns:a16="http://schemas.microsoft.com/office/drawing/2014/main" id="{2EF797D9-7DE1-E743-BDE5-4B7789463E19}"/>
              </a:ext>
            </a:extLst>
          </p:cNvPr>
          <p:cNvPicPr>
            <a:picLocks noChangeAspect="1"/>
          </p:cNvPicPr>
          <p:nvPr/>
        </p:nvPicPr>
        <p:blipFill>
          <a:blip r:embed="rId3"/>
          <a:stretch>
            <a:fillRect/>
          </a:stretch>
        </p:blipFill>
        <p:spPr>
          <a:xfrm>
            <a:off x="9199931" y="2818681"/>
            <a:ext cx="2006030" cy="2006030"/>
          </a:xfrm>
          <a:prstGeom prst="rect">
            <a:avLst/>
          </a:prstGeom>
        </p:spPr>
      </p:pic>
      <p:pic>
        <p:nvPicPr>
          <p:cNvPr id="13" name="图片 12">
            <a:extLst>
              <a:ext uri="{FF2B5EF4-FFF2-40B4-BE49-F238E27FC236}">
                <a16:creationId xmlns:a16="http://schemas.microsoft.com/office/drawing/2014/main" id="{07210C07-0DB3-3745-A3BE-991A74D4B5B4}"/>
              </a:ext>
            </a:extLst>
          </p:cNvPr>
          <p:cNvPicPr>
            <a:picLocks noChangeAspect="1"/>
          </p:cNvPicPr>
          <p:nvPr/>
        </p:nvPicPr>
        <p:blipFill>
          <a:blip r:embed="rId4"/>
          <a:stretch>
            <a:fillRect/>
          </a:stretch>
        </p:blipFill>
        <p:spPr>
          <a:xfrm>
            <a:off x="1872664" y="4345473"/>
            <a:ext cx="2012635" cy="2012635"/>
          </a:xfrm>
          <a:prstGeom prst="rect">
            <a:avLst/>
          </a:prstGeom>
        </p:spPr>
      </p:pic>
    </p:spTree>
    <p:extLst>
      <p:ext uri="{BB962C8B-B14F-4D97-AF65-F5344CB8AC3E}">
        <p14:creationId xmlns:p14="http://schemas.microsoft.com/office/powerpoint/2010/main" val="377562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520148" y="1192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new</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pod</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takes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long</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time</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start…</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6CC8B49B-510B-8B42-9594-99CE3D327630}"/>
              </a:ext>
            </a:extLst>
          </p:cNvPr>
          <p:cNvSpPr txBox="1">
            <a:spLocks/>
          </p:cNvSpPr>
          <p:nvPr/>
        </p:nvSpPr>
        <p:spPr>
          <a:xfrm>
            <a:off x="554873" y="2540889"/>
            <a:ext cx="10515600" cy="34693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Arial" panose="020B0604020202020204" pitchFamily="34" charset="0"/>
                <a:cs typeface="Arial" panose="020B0604020202020204" pitchFamily="34" charset="0"/>
              </a:rPr>
              <a:t>In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cluster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with</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~1000</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nodes</a:t>
            </a:r>
          </a:p>
          <a:p>
            <a:endParaRPr lang="en-US" altLang="zh-C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Scheduling:</a:t>
            </a:r>
            <a:r>
              <a:rPr lang="zh-CN" altLang="en-US" sz="2400"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~10</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seconds</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Docker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Image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Pull:</a:t>
            </a:r>
            <a:r>
              <a:rPr lang="zh-CN" altLang="en-US" sz="2400"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1-10</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seconds</a:t>
            </a:r>
            <a:r>
              <a:rPr lang="zh-CN" altLang="en-US" sz="24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(depending</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image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size)</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Container</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Start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Up:</a:t>
            </a:r>
            <a:r>
              <a:rPr lang="zh-CN" altLang="en-US" sz="2400"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~1</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second</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K8S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Pod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Ready:</a:t>
            </a:r>
            <a:r>
              <a:rPr lang="zh-CN" altLang="en-US" sz="2400"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~2</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seconds</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Registered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to</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Service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Mesh:</a:t>
            </a:r>
            <a:r>
              <a:rPr lang="zh-CN" altLang="en-US" sz="2400"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~5</a:t>
            </a:r>
            <a:r>
              <a:rPr lang="zh-CN" altLang="en-US" sz="2400" u="sng" dirty="0">
                <a:latin typeface="Arial" panose="020B0604020202020204" pitchFamily="34" charset="0"/>
                <a:cs typeface="Arial" panose="020B0604020202020204" pitchFamily="34" charset="0"/>
              </a:rPr>
              <a:t> </a:t>
            </a:r>
            <a:r>
              <a:rPr lang="en-US" altLang="zh-CN" sz="2400" u="sng" dirty="0">
                <a:latin typeface="Arial" panose="020B0604020202020204" pitchFamily="34" charset="0"/>
                <a:cs typeface="Arial" panose="020B0604020202020204" pitchFamily="34" charset="0"/>
              </a:rPr>
              <a:t>seconds</a:t>
            </a:r>
          </a:p>
          <a:p>
            <a:pPr marL="342900" indent="-342900">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a:p>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cold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start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that</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takes</a:t>
            </a:r>
            <a:r>
              <a:rPr lang="zh-CN" altLang="en-US" sz="2400" dirty="0">
                <a:latin typeface="Arial" panose="020B0604020202020204" pitchFamily="34" charset="0"/>
                <a:cs typeface="Arial" panose="020B0604020202020204" pitchFamily="34" charset="0"/>
              </a:rPr>
              <a:t> </a:t>
            </a:r>
            <a:r>
              <a:rPr lang="en-US" altLang="zh-CN" sz="2400" b="1" u="sng" dirty="0">
                <a:latin typeface="Arial" panose="020B0604020202020204" pitchFamily="34" charset="0"/>
                <a:cs typeface="Arial" panose="020B0604020202020204" pitchFamily="34" charset="0"/>
              </a:rPr>
              <a:t>20</a:t>
            </a:r>
            <a:r>
              <a:rPr lang="zh-CN" altLang="en-US" sz="2400" b="1" u="sng" dirty="0">
                <a:latin typeface="Arial" panose="020B0604020202020204" pitchFamily="34" charset="0"/>
                <a:cs typeface="Arial" panose="020B0604020202020204" pitchFamily="34" charset="0"/>
              </a:rPr>
              <a:t> </a:t>
            </a:r>
            <a:r>
              <a:rPr lang="en-US" altLang="zh-CN" sz="2400" b="1" u="sng" dirty="0">
                <a:latin typeface="Arial" panose="020B0604020202020204" pitchFamily="34" charset="0"/>
                <a:cs typeface="Arial" panose="020B0604020202020204" pitchFamily="34" charset="0"/>
              </a:rPr>
              <a:t>seconds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quite</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common.</a:t>
            </a:r>
          </a:p>
          <a:p>
            <a:endParaRPr lang="en-US" sz="2400"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C5DE37D5-1194-CC4E-8A07-EDD619091C5F}"/>
              </a:ext>
            </a:extLst>
          </p:cNvPr>
          <p:cNvPicPr>
            <a:picLocks noChangeAspect="1"/>
          </p:cNvPicPr>
          <p:nvPr/>
        </p:nvPicPr>
        <p:blipFill>
          <a:blip r:embed="rId3"/>
          <a:stretch>
            <a:fillRect/>
          </a:stretch>
        </p:blipFill>
        <p:spPr>
          <a:xfrm>
            <a:off x="8368494" y="2007694"/>
            <a:ext cx="2881131" cy="2881131"/>
          </a:xfrm>
          <a:prstGeom prst="rect">
            <a:avLst/>
          </a:prstGeom>
        </p:spPr>
      </p:pic>
    </p:spTree>
    <p:extLst>
      <p:ext uri="{BB962C8B-B14F-4D97-AF65-F5344CB8AC3E}">
        <p14:creationId xmlns:p14="http://schemas.microsoft.com/office/powerpoint/2010/main" val="335055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4036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tx1">
                    <a:lumMod val="95000"/>
                    <a:lumOff val="5000"/>
                  </a:schemeClr>
                </a:solidFill>
                <a:latin typeface="Arial" panose="020B0604020202020204" pitchFamily="34" charset="0"/>
                <a:cs typeface="Arial" panose="020B0604020202020204" pitchFamily="34" charset="0"/>
              </a:rPr>
              <a:t>Performance</a:t>
            </a:r>
            <a:endParaRPr lang="en-US"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DC29058-5CA4-7444-84FB-19552628A5DC}"/>
              </a:ext>
            </a:extLst>
          </p:cNvPr>
          <p:cNvSpPr txBox="1">
            <a:spLocks/>
          </p:cNvSpPr>
          <p:nvPr/>
        </p:nvSpPr>
        <p:spPr>
          <a:xfrm>
            <a:off x="0" y="215287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dirty="0">
                <a:solidFill>
                  <a:schemeClr val="tx1">
                    <a:lumMod val="65000"/>
                    <a:lumOff val="35000"/>
                  </a:schemeClr>
                </a:solidFill>
                <a:latin typeface="Arial" panose="020B0604020202020204" pitchFamily="34" charset="0"/>
                <a:cs typeface="Arial" panose="020B0604020202020204" pitchFamily="34" charset="0"/>
              </a:rPr>
              <a:t>Nobody</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wants</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to</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wait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for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20</a:t>
            </a:r>
            <a:r>
              <a:rPr lang="zh-CN" altLang="en-US" sz="2400" b="1"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b="1" dirty="0">
                <a:solidFill>
                  <a:schemeClr val="tx1">
                    <a:lumMod val="65000"/>
                    <a:lumOff val="35000"/>
                  </a:schemeClr>
                </a:solidFill>
                <a:latin typeface="Arial" panose="020B0604020202020204" pitchFamily="34" charset="0"/>
                <a:cs typeface="Arial" panose="020B0604020202020204" pitchFamily="34" charset="0"/>
              </a:rPr>
              <a:t>seconds</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a:t>
            </a:r>
          </a:p>
          <a:p>
            <a:pPr algn="ctr"/>
            <a:endParaRPr lang="en-US" sz="2400" dirty="0">
              <a:solidFill>
                <a:schemeClr val="tx1">
                  <a:lumMod val="65000"/>
                  <a:lumOff val="35000"/>
                </a:schemeClr>
              </a:solidFill>
              <a:latin typeface="Arial" panose="020B0604020202020204" pitchFamily="34" charset="0"/>
              <a:cs typeface="Arial" panose="020B0604020202020204" pitchFamily="34" charset="0"/>
            </a:endParaRPr>
          </a:p>
          <a:p>
            <a:pPr algn="ctr"/>
            <a:r>
              <a:rPr lang="en-US" altLang="zh-CN" sz="2400" dirty="0">
                <a:solidFill>
                  <a:schemeClr val="tx1">
                    <a:lumMod val="65000"/>
                    <a:lumOff val="35000"/>
                  </a:schemeClr>
                </a:solidFill>
                <a:latin typeface="Arial" panose="020B0604020202020204" pitchFamily="34" charset="0"/>
                <a:cs typeface="Arial" panose="020B0604020202020204" pitchFamily="34" charset="0"/>
              </a:rPr>
              <a:t>When</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they</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visit</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your</a:t>
            </a:r>
            <a:r>
              <a:rPr lang="zh-CN" altLang="en-US" sz="2400" dirty="0">
                <a:solidFill>
                  <a:schemeClr val="tx1">
                    <a:lumMod val="65000"/>
                    <a:lumOff val="35000"/>
                  </a:schemeClr>
                </a:solidFill>
                <a:latin typeface="Arial" panose="020B0604020202020204" pitchFamily="34" charset="0"/>
                <a:cs typeface="Arial" panose="020B0604020202020204" pitchFamily="34" charset="0"/>
              </a:rPr>
              <a:t> </a:t>
            </a:r>
            <a:r>
              <a:rPr lang="en-US" altLang="zh-CN" sz="2400" dirty="0">
                <a:solidFill>
                  <a:schemeClr val="tx1">
                    <a:lumMod val="65000"/>
                    <a:lumOff val="35000"/>
                  </a:schemeClr>
                </a:solidFill>
                <a:latin typeface="Arial" panose="020B0604020202020204" pitchFamily="34" charset="0"/>
                <a:cs typeface="Arial" panose="020B0604020202020204" pitchFamily="34" charset="0"/>
              </a:rPr>
              <a:t>website</a:t>
            </a:r>
            <a:endParaRPr lang="en-US" sz="2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143EF46-3E4D-0241-9D98-D242CF9B237A}"/>
              </a:ext>
            </a:extLst>
          </p:cNvPr>
          <p:cNvPicPr>
            <a:picLocks noChangeAspect="1"/>
          </p:cNvPicPr>
          <p:nvPr/>
        </p:nvPicPr>
        <p:blipFill>
          <a:blip r:embed="rId2"/>
          <a:stretch>
            <a:fillRect/>
          </a:stretch>
        </p:blipFill>
        <p:spPr>
          <a:xfrm>
            <a:off x="4776003" y="3564039"/>
            <a:ext cx="2431647" cy="2431647"/>
          </a:xfrm>
          <a:prstGeom prst="rect">
            <a:avLst/>
          </a:prstGeom>
        </p:spPr>
      </p:pic>
    </p:spTree>
    <p:extLst>
      <p:ext uri="{BB962C8B-B14F-4D97-AF65-F5344CB8AC3E}">
        <p14:creationId xmlns:p14="http://schemas.microsoft.com/office/powerpoint/2010/main" val="33639840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becon-ke-wang-1111" id="{C8937A08-2D2E-1048-9D3E-10D8770DFB97}" vid="{6D02B8B3-113E-D040-B621-56593A5DC94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1200</TotalTime>
  <Words>1621</Words>
  <Application>Microsoft Macintosh PowerPoint</Application>
  <PresentationFormat>宽屏</PresentationFormat>
  <Paragraphs>213</Paragraphs>
  <Slides>28</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107</cp:revision>
  <cp:lastPrinted>2019-11-11T08:50:19Z</cp:lastPrinted>
  <dcterms:created xsi:type="dcterms:W3CDTF">2019-11-11T07:21:29Z</dcterms:created>
  <dcterms:modified xsi:type="dcterms:W3CDTF">2019-11-20T22:59:06Z</dcterms:modified>
</cp:coreProperties>
</file>